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20"/>
  </p:notesMasterIdLst>
  <p:handoutMasterIdLst>
    <p:handoutMasterId r:id="rId21"/>
  </p:handoutMasterIdLst>
  <p:sldIdLst>
    <p:sldId id="263" r:id="rId2"/>
    <p:sldId id="264" r:id="rId3"/>
    <p:sldId id="256" r:id="rId4"/>
    <p:sldId id="265" r:id="rId5"/>
    <p:sldId id="261" r:id="rId6"/>
    <p:sldId id="276" r:id="rId7"/>
    <p:sldId id="269" r:id="rId8"/>
    <p:sldId id="281" r:id="rId9"/>
    <p:sldId id="266" r:id="rId10"/>
    <p:sldId id="271" r:id="rId11"/>
    <p:sldId id="272" r:id="rId12"/>
    <p:sldId id="274" r:id="rId13"/>
    <p:sldId id="275" r:id="rId14"/>
    <p:sldId id="282" r:id="rId15"/>
    <p:sldId id="283" r:id="rId16"/>
    <p:sldId id="267" r:id="rId17"/>
    <p:sldId id="270" r:id="rId18"/>
    <p:sldId id="28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clrMode="bw"/>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2" d="100"/>
          <a:sy n="92" d="100"/>
        </p:scale>
        <p:origin x="-52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E0599D5-15D3-7548-8E3B-A547F146D153}" type="datetimeFigureOut">
              <a:rPr lang="en-US" smtClean="0"/>
              <a:pPr/>
              <a:t>11/7/14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E8032AB-42C5-7C43-AC51-E1283AC7D70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06ABEF-19D1-964C-A978-F399FD95D025}" type="datetimeFigureOut">
              <a:rPr lang="en-US" smtClean="0"/>
              <a:pPr/>
              <a:t>11/7/14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2B2071-D543-BB46-9E3E-459F2139909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6</a:t>
            </a:r>
            <a:r>
              <a:rPr lang="en-US" baseline="30000" dirty="0" smtClean="0"/>
              <a:t>th</a:t>
            </a:r>
            <a:r>
              <a:rPr lang="en-US" dirty="0" smtClean="0"/>
              <a:t> Grade K-PREP</a:t>
            </a:r>
            <a:r>
              <a:rPr lang="en-US" baseline="0" dirty="0" smtClean="0"/>
              <a:t> letter to editor giving argument about whether students should be paid to do well in school</a:t>
            </a:r>
          </a:p>
          <a:p>
            <a:r>
              <a:rPr lang="en-US" baseline="0" dirty="0" smtClean="0"/>
              <a:t>5</a:t>
            </a:r>
            <a:r>
              <a:rPr lang="en-US" baseline="30000" dirty="0" smtClean="0"/>
              <a:t>th</a:t>
            </a:r>
            <a:r>
              <a:rPr lang="en-US" baseline="0" dirty="0" smtClean="0"/>
              <a:t> grade K-PREP article for new student’s notebook about celebrations that honor past and present members of the American Armed forces</a:t>
            </a:r>
          </a:p>
          <a:p>
            <a:r>
              <a:rPr lang="en-US" baseline="0" dirty="0" smtClean="0"/>
              <a:t>8</a:t>
            </a:r>
            <a:r>
              <a:rPr lang="en-US" baseline="30000" dirty="0" smtClean="0"/>
              <a:t>th</a:t>
            </a:r>
            <a:r>
              <a:rPr lang="en-US" baseline="0" dirty="0" smtClean="0"/>
              <a:t> grade article to be published on local news station’s blog – argument to support need to control invasive plants</a:t>
            </a:r>
            <a:endParaRPr lang="en-US" dirty="0"/>
          </a:p>
        </p:txBody>
      </p:sp>
      <p:sp>
        <p:nvSpPr>
          <p:cNvPr id="4" name="Slide Number Placeholder 3"/>
          <p:cNvSpPr>
            <a:spLocks noGrp="1"/>
          </p:cNvSpPr>
          <p:nvPr>
            <p:ph type="sldNum" sz="quarter" idx="10"/>
          </p:nvPr>
        </p:nvSpPr>
        <p:spPr/>
        <p:txBody>
          <a:bodyPr/>
          <a:lstStyle/>
          <a:p>
            <a:fld id="{9A2B2071-D543-BB46-9E3E-459F2139909C}"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ED98747-36E0-4943-93ED-A01E07D82B40}" type="datetimeFigureOut">
              <a:rPr lang="en-US" smtClean="0"/>
              <a:pPr/>
              <a:t>11/7/14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E152376-2361-ED47-8CAA-9379E047BE9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pull dir="r"/>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D98747-36E0-4943-93ED-A01E07D82B40}" type="datetimeFigureOut">
              <a:rPr lang="en-US" smtClean="0"/>
              <a:pPr/>
              <a:t>11/7/14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52376-2361-ED47-8CAA-9379E047BE97}" type="slidenum">
              <a:rPr lang="en-US" smtClean="0"/>
              <a:pPr/>
              <a:t>‹#›</a:t>
            </a:fld>
            <a:endParaRPr lang="en-US"/>
          </a:p>
        </p:txBody>
      </p:sp>
    </p:spTree>
  </p:cSld>
  <p:clrMapOvr>
    <a:masterClrMapping/>
  </p:clrMapOvr>
  <p:transition spd="med">
    <p:pull dir="r"/>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5"/>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4"/>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D98747-36E0-4943-93ED-A01E07D82B40}" type="datetimeFigureOut">
              <a:rPr lang="en-US" smtClean="0"/>
              <a:pPr/>
              <a:t>11/7/14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52376-2361-ED47-8CAA-9379E047BE97}" type="slidenum">
              <a:rPr lang="en-US" smtClean="0"/>
              <a:pPr/>
              <a:t>‹#›</a:t>
            </a:fld>
            <a:endParaRPr lang="en-US"/>
          </a:p>
        </p:txBody>
      </p:sp>
    </p:spTree>
  </p:cSld>
  <p:clrMapOvr>
    <a:masterClrMapping/>
  </p:clrMapOvr>
  <p:transition spd="med">
    <p:pull dir="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ED98747-36E0-4943-93ED-A01E07D82B40}" type="datetimeFigureOut">
              <a:rPr lang="en-US" smtClean="0"/>
              <a:pPr/>
              <a:t>11/7/14</a:t>
            </a:fld>
            <a:endParaRPr lang="en-US"/>
          </a:p>
        </p:txBody>
      </p:sp>
      <p:sp>
        <p:nvSpPr>
          <p:cNvPr id="9" name="Slide Number Placeholder 8"/>
          <p:cNvSpPr>
            <a:spLocks noGrp="1"/>
          </p:cNvSpPr>
          <p:nvPr>
            <p:ph type="sldNum" sz="quarter" idx="15"/>
          </p:nvPr>
        </p:nvSpPr>
        <p:spPr/>
        <p:txBody>
          <a:bodyPr rtlCol="0"/>
          <a:lstStyle/>
          <a:p>
            <a:fld id="{0E152376-2361-ED47-8CAA-9379E047BE97}"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ransition spd="med">
    <p:pull dir="r"/>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ED98747-36E0-4943-93ED-A01E07D82B40}" type="datetimeFigureOut">
              <a:rPr lang="en-US" smtClean="0"/>
              <a:pPr/>
              <a:t>11/7/14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E152376-2361-ED47-8CAA-9379E047BE9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pull dir="r"/>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ED98747-36E0-4943-93ED-A01E07D82B40}" type="datetimeFigureOut">
              <a:rPr lang="en-US" smtClean="0"/>
              <a:pPr/>
              <a:t>11/7/14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152376-2361-ED47-8CAA-9379E047BE97}"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pull dir="r"/>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ED98747-36E0-4943-93ED-A01E07D82B40}" type="datetimeFigureOut">
              <a:rPr lang="en-US" smtClean="0"/>
              <a:pPr/>
              <a:t>11/7/14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152376-2361-ED47-8CAA-9379E047BE97}"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med">
    <p:pull dir="r"/>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ED98747-36E0-4943-93ED-A01E07D82B40}" type="datetimeFigureOut">
              <a:rPr lang="en-US" smtClean="0"/>
              <a:pPr/>
              <a:t>11/7/14</a:t>
            </a:fld>
            <a:endParaRPr lang="en-US"/>
          </a:p>
        </p:txBody>
      </p:sp>
      <p:sp>
        <p:nvSpPr>
          <p:cNvPr id="7" name="Slide Number Placeholder 6"/>
          <p:cNvSpPr>
            <a:spLocks noGrp="1"/>
          </p:cNvSpPr>
          <p:nvPr>
            <p:ph type="sldNum" sz="quarter" idx="11"/>
          </p:nvPr>
        </p:nvSpPr>
        <p:spPr/>
        <p:txBody>
          <a:bodyPr rtlCol="0"/>
          <a:lstStyle/>
          <a:p>
            <a:fld id="{0E152376-2361-ED47-8CAA-9379E047BE97}"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ransition spd="med">
    <p:pull dir="r"/>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D98747-36E0-4943-93ED-A01E07D82B40}" type="datetimeFigureOut">
              <a:rPr lang="en-US" smtClean="0"/>
              <a:pPr/>
              <a:t>11/7/14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152376-2361-ED47-8CAA-9379E047BE97}" type="slidenum">
              <a:rPr lang="en-US" smtClean="0"/>
              <a:pPr/>
              <a:t>‹#›</a:t>
            </a:fld>
            <a:endParaRPr lang="en-US"/>
          </a:p>
        </p:txBody>
      </p:sp>
    </p:spTree>
  </p:cSld>
  <p:clrMapOvr>
    <a:masterClrMapping/>
  </p:clrMapOvr>
  <p:transition spd="med">
    <p:pull dir="r"/>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1"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ED98747-36E0-4943-93ED-A01E07D82B40}" type="datetimeFigureOut">
              <a:rPr lang="en-US" smtClean="0"/>
              <a:pPr/>
              <a:t>11/7/14</a:t>
            </a:fld>
            <a:endParaRPr lang="en-US"/>
          </a:p>
        </p:txBody>
      </p:sp>
      <p:sp>
        <p:nvSpPr>
          <p:cNvPr id="22" name="Slide Number Placeholder 21"/>
          <p:cNvSpPr>
            <a:spLocks noGrp="1"/>
          </p:cNvSpPr>
          <p:nvPr>
            <p:ph type="sldNum" sz="quarter" idx="15"/>
          </p:nvPr>
        </p:nvSpPr>
        <p:spPr/>
        <p:txBody>
          <a:bodyPr rtlCol="0"/>
          <a:lstStyle/>
          <a:p>
            <a:fld id="{0E152376-2361-ED47-8CAA-9379E047BE97}"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ransition spd="med">
    <p:pull dir="r"/>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9"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ED98747-36E0-4943-93ED-A01E07D82B40}" type="datetimeFigureOut">
              <a:rPr lang="en-US" smtClean="0"/>
              <a:pPr/>
              <a:t>11/7/14</a:t>
            </a:fld>
            <a:endParaRPr lang="en-US"/>
          </a:p>
        </p:txBody>
      </p:sp>
      <p:sp>
        <p:nvSpPr>
          <p:cNvPr id="18" name="Slide Number Placeholder 17"/>
          <p:cNvSpPr>
            <a:spLocks noGrp="1"/>
          </p:cNvSpPr>
          <p:nvPr>
            <p:ph type="sldNum" sz="quarter" idx="11"/>
          </p:nvPr>
        </p:nvSpPr>
        <p:spPr/>
        <p:txBody>
          <a:bodyPr rtlCol="0"/>
          <a:lstStyle/>
          <a:p>
            <a:fld id="{0E152376-2361-ED47-8CAA-9379E047BE97}"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ransition spd="med">
    <p:pull dir="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ED98747-36E0-4943-93ED-A01E07D82B40}" type="datetimeFigureOut">
              <a:rPr lang="en-US" smtClean="0"/>
              <a:pPr/>
              <a:t>11/7/14</a:t>
            </a:fld>
            <a:endParaRPr lang="en-US"/>
          </a:p>
        </p:txBody>
      </p:sp>
      <p:sp>
        <p:nvSpPr>
          <p:cNvPr id="3" name="Footer Placeholder 2"/>
          <p:cNvSpPr>
            <a:spLocks noGrp="1"/>
          </p:cNvSpPr>
          <p:nvPr>
            <p:ph type="ftr" sz="quarter" idx="3"/>
          </p:nvPr>
        </p:nvSpPr>
        <p:spPr>
          <a:xfrm rot="5400000">
            <a:off x="6990187"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E152376-2361-ED47-8CAA-9379E047BE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pull dir="r"/>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ennifer.bernhard@clark.kyschols.u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hyperlink" Target="http://images.google.com/imgres?q=e-mail&amp;hl=en&amp;safe=active&amp;gbv=2&amp;biw=1229&amp;bih=564&amp;tbm=isch&amp;tbnid=o86FPA2J-unQkM:&amp;imgrefurl=http://plone.org/support/posting-to-plone-forums&amp;docid=cgKDQCHtoURw6M&amp;imgurl=http://plone.org/support/list-confirm-email.png&amp;w=475&amp;h=434&amp;ei=qErmTvKHOYrqtgejmNGuBQ&amp;zoom=1" TargetMode="External"/><Relationship Id="rId5" Type="http://schemas.openxmlformats.org/officeDocument/2006/relationships/image" Target="../media/image5.jpeg"/><Relationship Id="rId6" Type="http://schemas.openxmlformats.org/officeDocument/2006/relationships/image" Target="../media/image6.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to Passage Based Prompts Across Content Areas</a:t>
            </a:r>
            <a:endParaRPr lang="en-US" dirty="0"/>
          </a:p>
        </p:txBody>
      </p:sp>
    </p:spTree>
  </p:cSld>
  <p:clrMapOvr>
    <a:masterClrMapping/>
  </p:clrMapOvr>
  <p:transition spd="med">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104393" y="6"/>
            <a:ext cx="6861019" cy="1336675"/>
          </a:xfrm>
        </p:spPr>
        <p:txBody>
          <a:bodyPr>
            <a:normAutofit/>
          </a:bodyPr>
          <a:lstStyle/>
          <a:p>
            <a:pPr algn="ctr">
              <a:defRPr/>
            </a:pPr>
            <a:r>
              <a:rPr lang="en-US" sz="7200" b="1" kern="10" dirty="0" smtClean="0">
                <a:ln w="19050">
                  <a:solidFill>
                    <a:srgbClr val="99CCFF"/>
                  </a:solidFill>
                  <a:round/>
                  <a:headEnd/>
                  <a:tailEnd/>
                </a:ln>
                <a:solidFill>
                  <a:schemeClr val="accent3"/>
                </a:solidFill>
                <a:effectLst>
                  <a:outerShdw blurRad="63500" dist="38099" dir="2700000" algn="ctr" rotWithShape="0">
                    <a:srgbClr val="990000">
                      <a:alpha val="74997"/>
                    </a:srgbClr>
                  </a:outerShdw>
                </a:effectLst>
                <a:latin typeface="Impact"/>
                <a:ea typeface="Impact"/>
                <a:cs typeface="Impact"/>
              </a:rPr>
              <a:t>U-F-A-P IT!</a:t>
            </a:r>
            <a:endParaRPr lang="en-US" sz="7200" dirty="0">
              <a:solidFill>
                <a:schemeClr val="accent3"/>
              </a:solidFill>
            </a:endParaRPr>
          </a:p>
        </p:txBody>
      </p:sp>
      <p:sp>
        <p:nvSpPr>
          <p:cNvPr id="3" name="Content Placeholder 2"/>
          <p:cNvSpPr>
            <a:spLocks noGrp="1"/>
          </p:cNvSpPr>
          <p:nvPr>
            <p:ph idx="1"/>
          </p:nvPr>
        </p:nvSpPr>
        <p:spPr>
          <a:xfrm>
            <a:off x="381000" y="2493565"/>
            <a:ext cx="8153400" cy="838200"/>
          </a:xfrm>
        </p:spPr>
        <p:txBody>
          <a:bodyPr/>
          <a:lstStyle/>
          <a:p>
            <a:pPr>
              <a:buFont typeface="Wingdings 2" charset="2"/>
              <a:buNone/>
            </a:pPr>
            <a:r>
              <a:rPr lang="en-US" sz="3600" b="1" kern="10" dirty="0" smtClean="0">
                <a:ln w="19050">
                  <a:solidFill>
                    <a:srgbClr val="99CCFF"/>
                  </a:solidFill>
                  <a:round/>
                  <a:headEnd/>
                  <a:tailEnd/>
                </a:ln>
                <a:solidFill>
                  <a:schemeClr val="accent3"/>
                </a:solidFill>
                <a:effectLst>
                  <a:outerShdw blurRad="63500" dist="38099" dir="2700000" algn="ctr" rotWithShape="0">
                    <a:srgbClr val="990000">
                      <a:alpha val="74997"/>
                    </a:srgbClr>
                  </a:outerShdw>
                </a:effectLst>
                <a:latin typeface="Impact"/>
                <a:ea typeface="Impact"/>
                <a:cs typeface="Impact"/>
              </a:rPr>
              <a:t>Form?     </a:t>
            </a:r>
            <a:r>
              <a:rPr lang="en-US" sz="2800" b="1" dirty="0" smtClean="0">
                <a:solidFill>
                  <a:srgbClr val="595959"/>
                </a:solidFill>
                <a:ea typeface="ＭＳ Ｐゴシック" pitchFamily="-112" charset="-128"/>
                <a:cs typeface="ＭＳ Ｐゴシック" pitchFamily="-112" charset="-128"/>
              </a:rPr>
              <a:t>Email - Formal</a:t>
            </a:r>
            <a:r>
              <a:rPr lang="en-US" sz="2800" b="1" dirty="0" smtClean="0">
                <a:ea typeface="ＭＳ Ｐゴシック" charset="-128"/>
                <a:cs typeface="ＭＳ Ｐゴシック" charset="-128"/>
              </a:rPr>
              <a:t> </a:t>
            </a:r>
          </a:p>
        </p:txBody>
      </p:sp>
      <p:sp>
        <p:nvSpPr>
          <p:cNvPr id="6" name="Title 1"/>
          <p:cNvSpPr txBox="1">
            <a:spLocks/>
          </p:cNvSpPr>
          <p:nvPr/>
        </p:nvSpPr>
        <p:spPr bwMode="auto">
          <a:xfrm>
            <a:off x="609601" y="2150665"/>
            <a:ext cx="8042275" cy="990600"/>
          </a:xfrm>
          <a:prstGeom prst="rect">
            <a:avLst/>
          </a:prstGeom>
          <a:noFill/>
          <a:ln w="9525">
            <a:noFill/>
            <a:miter lim="800000"/>
            <a:headEnd/>
            <a:tailEnd/>
          </a:ln>
        </p:spPr>
        <p:txBody>
          <a:bodyPr anchor="b">
            <a:prstTxWarp prst="textNoShape">
              <a:avLst/>
            </a:prstTxWarp>
          </a:bodyPr>
          <a:lstStyle/>
          <a:p>
            <a:pPr algn="ctr" eaLnBrk="0" hangingPunct="0">
              <a:defRPr/>
            </a:pPr>
            <a:endParaRPr lang="en-US" sz="7200" dirty="0">
              <a:solidFill>
                <a:schemeClr val="accent3"/>
              </a:solidFill>
              <a:latin typeface="+mj-lt"/>
              <a:ea typeface="ＭＳ Ｐゴシック" pitchFamily="-112" charset="-128"/>
              <a:cs typeface="ＭＳ Ｐゴシック" pitchFamily="-112" charset="-128"/>
            </a:endParaRPr>
          </a:p>
        </p:txBody>
      </p:sp>
      <p:sp>
        <p:nvSpPr>
          <p:cNvPr id="7" name="Content Placeholder 2"/>
          <p:cNvSpPr txBox="1">
            <a:spLocks/>
          </p:cNvSpPr>
          <p:nvPr/>
        </p:nvSpPr>
        <p:spPr bwMode="auto">
          <a:xfrm>
            <a:off x="381001" y="3331765"/>
            <a:ext cx="8270875" cy="838200"/>
          </a:xfrm>
          <a:prstGeom prst="rect">
            <a:avLst/>
          </a:prstGeom>
          <a:noFill/>
          <a:ln w="9525">
            <a:noFill/>
            <a:miter lim="800000"/>
            <a:headEnd/>
            <a:tailEnd/>
          </a:ln>
        </p:spPr>
        <p:txBody>
          <a:bodyPr>
            <a:prstTxWarp prst="textNoShape">
              <a:avLst/>
            </a:prstTxWarp>
          </a:bodyPr>
          <a:lstStyle/>
          <a:p>
            <a:pPr indent="-349250" eaLnBrk="0" hangingPunct="0">
              <a:spcBef>
                <a:spcPts val="2000"/>
              </a:spcBef>
              <a:buClr>
                <a:srgbClr val="6FB7D7"/>
              </a:buClr>
              <a:buSzPct val="110000"/>
              <a:defRPr/>
            </a:pPr>
            <a:r>
              <a:rPr lang="en-US" sz="3600" b="1" kern="10" dirty="0" smtClean="0">
                <a:ln w="19050">
                  <a:solidFill>
                    <a:srgbClr val="99CCFF"/>
                  </a:solidFill>
                  <a:round/>
                  <a:headEnd/>
                  <a:tailEnd/>
                </a:ln>
                <a:solidFill>
                  <a:schemeClr val="accent3"/>
                </a:solidFill>
                <a:effectLst>
                  <a:outerShdw blurRad="63500" dist="38099" dir="2700000" algn="ctr" rotWithShape="0">
                    <a:srgbClr val="990000">
                      <a:alpha val="74997"/>
                    </a:srgbClr>
                  </a:outerShdw>
                </a:effectLst>
                <a:latin typeface="Impact"/>
                <a:ea typeface="Impact"/>
                <a:cs typeface="Impact"/>
              </a:rPr>
              <a:t>Audience?   </a:t>
            </a:r>
            <a:r>
              <a:rPr lang="en-US" sz="2800" b="1" dirty="0" smtClean="0">
                <a:solidFill>
                  <a:srgbClr val="595959"/>
                </a:solidFill>
                <a:ea typeface="ＭＳ Ｐゴシック" pitchFamily="-112" charset="-128"/>
                <a:cs typeface="ＭＳ Ｐゴシック" pitchFamily="-112" charset="-128"/>
              </a:rPr>
              <a:t>School District’s Nutritionist</a:t>
            </a:r>
            <a:endParaRPr lang="en-US" sz="2800" dirty="0" smtClean="0">
              <a:solidFill>
                <a:schemeClr val="accent3"/>
              </a:solidFill>
              <a:ea typeface="ＭＳ Ｐゴシック" pitchFamily="-112" charset="-128"/>
              <a:cs typeface="ＭＳ Ｐゴシック" pitchFamily="-112" charset="-128"/>
            </a:endParaRPr>
          </a:p>
        </p:txBody>
      </p:sp>
      <p:sp>
        <p:nvSpPr>
          <p:cNvPr id="8" name="Content Placeholder 2"/>
          <p:cNvSpPr txBox="1">
            <a:spLocks/>
          </p:cNvSpPr>
          <p:nvPr/>
        </p:nvSpPr>
        <p:spPr bwMode="auto">
          <a:xfrm>
            <a:off x="381000" y="4169965"/>
            <a:ext cx="8077200" cy="1600200"/>
          </a:xfrm>
          <a:prstGeom prst="rect">
            <a:avLst/>
          </a:prstGeom>
          <a:noFill/>
          <a:ln w="9525">
            <a:noFill/>
            <a:miter lim="800000"/>
            <a:headEnd/>
            <a:tailEnd/>
          </a:ln>
        </p:spPr>
        <p:txBody>
          <a:bodyPr>
            <a:prstTxWarp prst="textNoShape">
              <a:avLst/>
            </a:prstTxWarp>
          </a:bodyPr>
          <a:lstStyle/>
          <a:p>
            <a:pPr indent="-349250" eaLnBrk="0" hangingPunct="0">
              <a:spcBef>
                <a:spcPts val="2000"/>
              </a:spcBef>
              <a:buClr>
                <a:srgbClr val="6FB7D7"/>
              </a:buClr>
              <a:buSzPct val="110000"/>
              <a:defRPr/>
            </a:pPr>
            <a:r>
              <a:rPr lang="en-US" sz="3600" kern="10" dirty="0" smtClean="0">
                <a:ln w="19050">
                  <a:solidFill>
                    <a:srgbClr val="99CCFF"/>
                  </a:solidFill>
                  <a:round/>
                  <a:headEnd/>
                  <a:tailEnd/>
                </a:ln>
                <a:solidFill>
                  <a:schemeClr val="accent3"/>
                </a:solidFill>
                <a:effectLst>
                  <a:outerShdw blurRad="63500" dist="38099" dir="2700000" algn="ctr" rotWithShape="0">
                    <a:srgbClr val="990000">
                      <a:alpha val="74997"/>
                    </a:srgbClr>
                  </a:outerShdw>
                </a:effectLst>
                <a:latin typeface="Impact"/>
                <a:ea typeface="Impact"/>
                <a:cs typeface="Impact"/>
              </a:rPr>
              <a:t>Purpose?</a:t>
            </a:r>
            <a:r>
              <a:rPr lang="en-US" sz="3600" dirty="0" smtClean="0">
                <a:solidFill>
                  <a:schemeClr val="accent3"/>
                </a:solidFill>
                <a:ea typeface="ＭＳ Ｐゴシック" pitchFamily="-112" charset="-128"/>
                <a:cs typeface="ＭＳ Ｐゴシック" pitchFamily="-112" charset="-128"/>
              </a:rPr>
              <a:t>   </a:t>
            </a:r>
            <a:r>
              <a:rPr lang="en-US" sz="2800" b="1" dirty="0" smtClean="0">
                <a:solidFill>
                  <a:srgbClr val="595959"/>
                </a:solidFill>
                <a:latin typeface="+mn-lt"/>
                <a:ea typeface="ＭＳ Ｐゴシック" pitchFamily="-112" charset="-128"/>
                <a:cs typeface="ＭＳ Ｐゴシック" pitchFamily="-112" charset="-128"/>
              </a:rPr>
              <a:t>Explain my opinion </a:t>
            </a:r>
            <a:r>
              <a:rPr lang="en-US" sz="2800" b="1" dirty="0">
                <a:solidFill>
                  <a:srgbClr val="595959"/>
                </a:solidFill>
                <a:latin typeface="+mn-lt"/>
                <a:ea typeface="ＭＳ Ｐゴシック" pitchFamily="-112" charset="-128"/>
                <a:cs typeface="ＭＳ Ｐゴシック" pitchFamily="-112" charset="-128"/>
              </a:rPr>
              <a:t>about reducing number of potato servings with school lunches each week</a:t>
            </a:r>
          </a:p>
        </p:txBody>
      </p:sp>
      <p:sp>
        <p:nvSpPr>
          <p:cNvPr id="9" name="Content Placeholder 2"/>
          <p:cNvSpPr txBox="1">
            <a:spLocks/>
          </p:cNvSpPr>
          <p:nvPr/>
        </p:nvSpPr>
        <p:spPr>
          <a:xfrm>
            <a:off x="381000" y="1655365"/>
            <a:ext cx="8153400" cy="838200"/>
          </a:xfrm>
          <a:prstGeom prst="rect">
            <a:avLst/>
          </a:prstGeom>
        </p:spPr>
        <p:txBody>
          <a:bodyPr vert="horz">
            <a:normAutofit fontScale="85000" lnSpcReduction="10000"/>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2" charset="2"/>
              <a:buNone/>
              <a:tabLst/>
              <a:defRPr/>
            </a:pPr>
            <a:r>
              <a:rPr lang="en-US" sz="4235" b="1" kern="10" dirty="0" smtClean="0">
                <a:ln w="19050">
                  <a:solidFill>
                    <a:srgbClr val="99CCFF"/>
                  </a:solidFill>
                  <a:round/>
                  <a:headEnd/>
                  <a:tailEnd/>
                </a:ln>
                <a:solidFill>
                  <a:schemeClr val="accent3"/>
                </a:solidFill>
                <a:effectLst>
                  <a:outerShdw blurRad="63500" dist="38099" dir="2700000" algn="ctr" rotWithShape="0">
                    <a:srgbClr val="990000">
                      <a:alpha val="74997"/>
                    </a:srgbClr>
                  </a:outerShdw>
                </a:effectLst>
                <a:latin typeface="Impact"/>
                <a:ea typeface="Impact"/>
                <a:cs typeface="Impact"/>
              </a:rPr>
              <a:t>Underline key words !</a:t>
            </a:r>
            <a:r>
              <a:rPr kumimoji="0" lang="en-US" sz="4235" b="1" i="0" u="none" strike="noStrike" kern="10" cap="none" spc="0" normalizeH="0" baseline="0" noProof="0" dirty="0" smtClean="0">
                <a:ln w="19050">
                  <a:solidFill>
                    <a:srgbClr val="99CCFF"/>
                  </a:solidFill>
                  <a:round/>
                  <a:headEnd/>
                  <a:tailEnd/>
                </a:ln>
                <a:solidFill>
                  <a:schemeClr val="accent3"/>
                </a:solidFill>
                <a:effectLst>
                  <a:outerShdw blurRad="63500" dist="38099" dir="2700000" algn="ctr" rotWithShape="0">
                    <a:srgbClr val="990000">
                      <a:alpha val="74997"/>
                    </a:srgbClr>
                  </a:outerShdw>
                </a:effectLst>
                <a:uLnTx/>
                <a:uFillTx/>
                <a:latin typeface="Impact"/>
                <a:ea typeface="Impact"/>
                <a:cs typeface="Impact"/>
              </a:rPr>
              <a:t> </a:t>
            </a:r>
            <a:r>
              <a:rPr lang="en-US" sz="4235" b="1" dirty="0" smtClean="0">
                <a:solidFill>
                  <a:srgbClr val="595959"/>
                </a:solidFill>
                <a:ea typeface="ＭＳ Ｐゴシック" pitchFamily="-112" charset="-128"/>
                <a:cs typeface="ＭＳ Ｐゴシック" pitchFamily="-112" charset="-128"/>
              </a:rPr>
              <a:t> </a:t>
            </a:r>
            <a:r>
              <a:rPr lang="en-US" sz="3200" b="1" dirty="0" smtClean="0">
                <a:solidFill>
                  <a:srgbClr val="595959"/>
                </a:solidFill>
                <a:ea typeface="ＭＳ Ｐゴシック" pitchFamily="-112" charset="-128"/>
                <a:cs typeface="ＭＳ Ｐゴシック" pitchFamily="-112" charset="-128"/>
              </a:rPr>
              <a:t>Use in introduction</a:t>
            </a:r>
            <a:r>
              <a:rPr kumimoji="0" lang="en-US" sz="3200" b="1" i="0" u="none" strike="noStrike" kern="1200" cap="none" spc="0" normalizeH="0" baseline="0" noProof="0" dirty="0" smtClean="0">
                <a:ln>
                  <a:noFill/>
                </a:ln>
                <a:solidFill>
                  <a:schemeClr val="tx1"/>
                </a:solidFill>
                <a:effectLst/>
                <a:uLnTx/>
                <a:uFillTx/>
                <a:latin typeface="+mn-lt"/>
                <a:ea typeface="ＭＳ Ｐゴシック" charset="-128"/>
                <a:cs typeface="ＭＳ Ｐゴシック" charset="-128"/>
              </a:rPr>
              <a:t> </a:t>
            </a: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8" grpId="0"/>
      <p:bldP spid="9"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077200" cy="5181600"/>
          </a:xfrm>
        </p:spPr>
        <p:txBody>
          <a:bodyPr>
            <a:normAutofit/>
          </a:bodyPr>
          <a:lstStyle/>
          <a:p>
            <a:pPr>
              <a:buFont typeface="Wingdings 2" charset="2"/>
              <a:buNone/>
            </a:pPr>
            <a:r>
              <a:rPr lang="en-US" b="1" dirty="0" smtClean="0">
                <a:ea typeface="ＭＳ Ｐゴシック" charset="-128"/>
                <a:cs typeface="ＭＳ Ｐゴシック" charset="-128"/>
              </a:rPr>
              <a:t>WRITING SITUATION:  </a:t>
            </a:r>
            <a:r>
              <a:rPr lang="en-US" u="sng" dirty="0" smtClean="0">
                <a:ea typeface="ＭＳ Ｐゴシック" charset="-128"/>
                <a:cs typeface="ＭＳ Ｐゴシック" charset="-128"/>
              </a:rPr>
              <a:t>Even though schools are “still free to pass the potato</a:t>
            </a:r>
            <a:r>
              <a:rPr lang="en-US" dirty="0" smtClean="0">
                <a:ea typeface="ＭＳ Ｐゴシック" charset="-128"/>
                <a:cs typeface="ＭＳ Ｐゴシック" charset="-128"/>
              </a:rPr>
              <a:t>,” your School District’s Nutritionist is </a:t>
            </a:r>
            <a:r>
              <a:rPr lang="en-US" u="sng" dirty="0" smtClean="0">
                <a:ea typeface="ＭＳ Ｐゴシック" charset="-128"/>
                <a:cs typeface="ＭＳ Ｐゴシック" charset="-128"/>
              </a:rPr>
              <a:t>planning to reduce the number of servings of potatoes with school lunches each week</a:t>
            </a:r>
            <a:r>
              <a:rPr lang="en-US" dirty="0" smtClean="0">
                <a:ea typeface="ＭＳ Ｐゴシック" charset="-128"/>
                <a:cs typeface="ＭＳ Ｐゴシック" charset="-128"/>
              </a:rPr>
              <a:t>.  Before she does so, however, </a:t>
            </a:r>
            <a:r>
              <a:rPr lang="en-US" u="sng" dirty="0" smtClean="0">
                <a:ea typeface="ＭＳ Ｐゴシック" charset="-128"/>
                <a:cs typeface="ＭＳ Ｐゴシック" charset="-128"/>
              </a:rPr>
              <a:t>she would like to know your opinion </a:t>
            </a:r>
            <a:r>
              <a:rPr lang="en-US" dirty="0" smtClean="0">
                <a:ea typeface="ＭＳ Ｐゴシック" charset="-128"/>
                <a:cs typeface="ＭＳ Ｐゴシック" charset="-128"/>
              </a:rPr>
              <a:t>about the “Hot Potato Issue.”</a:t>
            </a:r>
          </a:p>
          <a:p>
            <a:pPr>
              <a:buFont typeface="Wingdings 2" charset="2"/>
              <a:buNone/>
            </a:pPr>
            <a:endParaRPr lang="en-US" dirty="0" smtClean="0">
              <a:ea typeface="ＭＳ Ｐゴシック" charset="-128"/>
              <a:cs typeface="ＭＳ Ｐゴシック" charset="-128"/>
            </a:endParaRPr>
          </a:p>
          <a:p>
            <a:pPr>
              <a:buFont typeface="Wingdings 2" charset="2"/>
              <a:buNone/>
            </a:pPr>
            <a:r>
              <a:rPr lang="en-US" b="1" dirty="0" smtClean="0">
                <a:ea typeface="ＭＳ Ｐゴシック" charset="-128"/>
                <a:cs typeface="ＭＳ Ｐゴシック" charset="-128"/>
              </a:rPr>
              <a:t>WRITING DIRECTIONS:  </a:t>
            </a:r>
            <a:r>
              <a:rPr lang="en-US" u="sng" dirty="0" smtClean="0">
                <a:ea typeface="ＭＳ Ｐゴシック" charset="-128"/>
                <a:cs typeface="ＭＳ Ｐゴシック" charset="-128"/>
              </a:rPr>
              <a:t>After reading the article </a:t>
            </a:r>
            <a:r>
              <a:rPr lang="en-US" dirty="0" smtClean="0">
                <a:ea typeface="ＭＳ Ｐゴシック" charset="-128"/>
                <a:cs typeface="ＭＳ Ｐゴシック" charset="-128"/>
              </a:rPr>
              <a:t>and </a:t>
            </a:r>
            <a:r>
              <a:rPr lang="en-US" u="sng" dirty="0" smtClean="0">
                <a:ea typeface="ＭＳ Ｐゴシック" charset="-128"/>
                <a:cs typeface="ＭＳ Ｐゴシック" charset="-128"/>
              </a:rPr>
              <a:t>thinking about your own food preferences</a:t>
            </a:r>
            <a:r>
              <a:rPr lang="en-US" dirty="0" smtClean="0">
                <a:ea typeface="ＭＳ Ｐゴシック" charset="-128"/>
                <a:cs typeface="ＭＳ Ｐゴシック" charset="-128"/>
              </a:rPr>
              <a:t>, decide </a:t>
            </a:r>
            <a:r>
              <a:rPr lang="en-US" u="sng" dirty="0" smtClean="0">
                <a:ea typeface="ＭＳ Ｐゴシック" charset="-128"/>
                <a:cs typeface="ＭＳ Ｐゴシック" charset="-128"/>
              </a:rPr>
              <a:t>what you think about limiting potato servings in schools</a:t>
            </a:r>
            <a:r>
              <a:rPr lang="en-US" dirty="0" smtClean="0">
                <a:ea typeface="ＭＳ Ｐゴシック" charset="-128"/>
                <a:cs typeface="ＭＳ Ｐゴシック" charset="-128"/>
              </a:rPr>
              <a:t>. Then write an email to your School District’s Nutritionist </a:t>
            </a:r>
            <a:r>
              <a:rPr lang="en-US" u="sng" dirty="0" smtClean="0">
                <a:ea typeface="ＭＳ Ｐゴシック" charset="-128"/>
                <a:cs typeface="ＭＳ Ｐゴシック" charset="-128"/>
              </a:rPr>
              <a:t>to explain your opinion</a:t>
            </a:r>
            <a:r>
              <a:rPr lang="en-US" dirty="0" smtClean="0">
                <a:ea typeface="ＭＳ Ｐゴシック" charset="-128"/>
                <a:cs typeface="ＭＳ Ｐゴシック" charset="-128"/>
              </a:rPr>
              <a:t>.  Be sure to use textual evidence to support your opinion.</a:t>
            </a:r>
          </a:p>
          <a:p>
            <a:pPr>
              <a:buFont typeface="Wingdings 2" charset="2"/>
              <a:buNone/>
            </a:pPr>
            <a:endParaRPr lang="en-US" dirty="0" smtClean="0">
              <a:ea typeface="ＭＳ Ｐゴシック" charset="-128"/>
              <a:cs typeface="ＭＳ Ｐゴシック" charset="-128"/>
            </a:endParaRPr>
          </a:p>
        </p:txBody>
      </p:sp>
      <p:sp>
        <p:nvSpPr>
          <p:cNvPr id="4" name="Rectangle 3"/>
          <p:cNvSpPr/>
          <p:nvPr/>
        </p:nvSpPr>
        <p:spPr>
          <a:xfrm>
            <a:off x="1676400" y="304806"/>
            <a:ext cx="6096000" cy="646331"/>
          </a:xfrm>
          <a:prstGeom prst="rect">
            <a:avLst/>
          </a:prstGeom>
        </p:spPr>
        <p:txBody>
          <a:bodyPr wrap="square">
            <a:spAutoFit/>
          </a:bodyPr>
          <a:lstStyle/>
          <a:p>
            <a:pPr algn="ctr">
              <a:defRPr/>
            </a:pPr>
            <a:r>
              <a:rPr lang="en-US" sz="3600" b="1" dirty="0">
                <a:solidFill>
                  <a:srgbClr val="33CCFF"/>
                </a:solidFill>
                <a:latin typeface="+mj-lt"/>
              </a:rPr>
              <a:t>Underline Key Words</a:t>
            </a: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4"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3"/>
          <p:cNvSpPr>
            <a:spLocks noGrp="1"/>
          </p:cNvSpPr>
          <p:nvPr>
            <p:ph type="title"/>
          </p:nvPr>
        </p:nvSpPr>
        <p:spPr>
          <a:xfrm>
            <a:off x="549277" y="107956"/>
            <a:ext cx="8042275" cy="1336675"/>
          </a:xfrm>
        </p:spPr>
        <p:txBody>
          <a:bodyPr/>
          <a:lstStyle/>
          <a:p>
            <a:r>
              <a:rPr lang="en-US" dirty="0" smtClean="0">
                <a:ea typeface="ＭＳ Ｐゴシック" charset="-128"/>
                <a:cs typeface="ＭＳ Ｐゴシック" charset="-128"/>
              </a:rPr>
              <a:t>Identifying main ideas and Textual Evidence</a:t>
            </a:r>
          </a:p>
        </p:txBody>
      </p:sp>
      <p:sp>
        <p:nvSpPr>
          <p:cNvPr id="32771" name="Content Placeholder 4"/>
          <p:cNvSpPr>
            <a:spLocks noGrp="1"/>
          </p:cNvSpPr>
          <p:nvPr>
            <p:ph sz="half" idx="1"/>
          </p:nvPr>
        </p:nvSpPr>
        <p:spPr>
          <a:xfrm>
            <a:off x="549277" y="1600200"/>
            <a:ext cx="3840163" cy="4343400"/>
          </a:xfrm>
        </p:spPr>
        <p:txBody>
          <a:bodyPr>
            <a:normAutofit/>
          </a:bodyPr>
          <a:lstStyle/>
          <a:p>
            <a:pPr>
              <a:buFont typeface="Wingdings 2" charset="2"/>
              <a:buNone/>
            </a:pPr>
            <a:r>
              <a:rPr lang="en-US" b="1" dirty="0" smtClean="0">
                <a:ea typeface="ＭＳ Ｐゴシック" charset="-128"/>
                <a:cs typeface="ＭＳ Ｐゴシック" charset="-128"/>
              </a:rPr>
              <a:t>PRO POTATO LIMIT (2 SERVINGS PER WEEK)</a:t>
            </a:r>
            <a:r>
              <a:rPr lang="en-US" dirty="0" smtClean="0">
                <a:ea typeface="ＭＳ Ｐゴシック" charset="-128"/>
                <a:cs typeface="ＭＳ Ｐゴシック" charset="-128"/>
              </a:rPr>
              <a:t>:</a:t>
            </a:r>
          </a:p>
          <a:p>
            <a:r>
              <a:rPr lang="en-US" dirty="0" smtClean="0">
                <a:ea typeface="ＭＳ Ｐゴシック" charset="-128"/>
                <a:cs typeface="ＭＳ Ｐゴシック" charset="-128"/>
              </a:rPr>
              <a:t>Children get enough potatoes already</a:t>
            </a:r>
          </a:p>
          <a:p>
            <a:r>
              <a:rPr lang="en-US" dirty="0" smtClean="0">
                <a:ea typeface="ＭＳ Ｐゴシック" charset="-128"/>
                <a:cs typeface="ＭＳ Ｐゴシック" charset="-128"/>
              </a:rPr>
              <a:t>Children should try other veggies</a:t>
            </a:r>
          </a:p>
          <a:p>
            <a:endParaRPr lang="en-US" dirty="0" smtClean="0">
              <a:ea typeface="ＭＳ Ｐゴシック" charset="-128"/>
              <a:cs typeface="ＭＳ Ｐゴシック" charset="-128"/>
            </a:endParaRPr>
          </a:p>
        </p:txBody>
      </p:sp>
      <p:sp>
        <p:nvSpPr>
          <p:cNvPr id="32772" name="Content Placeholder 5"/>
          <p:cNvSpPr>
            <a:spLocks noGrp="1"/>
          </p:cNvSpPr>
          <p:nvPr>
            <p:ph sz="half" idx="2"/>
          </p:nvPr>
        </p:nvSpPr>
        <p:spPr>
          <a:xfrm>
            <a:off x="4751389" y="1600200"/>
            <a:ext cx="3840163" cy="4343400"/>
          </a:xfrm>
        </p:spPr>
        <p:txBody>
          <a:bodyPr>
            <a:normAutofit/>
          </a:bodyPr>
          <a:lstStyle/>
          <a:p>
            <a:pPr>
              <a:buFont typeface="Wingdings 2" charset="2"/>
              <a:buNone/>
            </a:pPr>
            <a:r>
              <a:rPr lang="en-US" b="1" dirty="0" smtClean="0">
                <a:ea typeface="ＭＳ Ｐゴシック" charset="-128"/>
                <a:cs typeface="ＭＳ Ｐゴシック" charset="-128"/>
              </a:rPr>
              <a:t>CON POTATO LIMIT</a:t>
            </a:r>
            <a:r>
              <a:rPr lang="en-US" dirty="0" smtClean="0">
                <a:ea typeface="ＭＳ Ｐゴシック" charset="-128"/>
                <a:cs typeface="ＭＳ Ｐゴシック" charset="-128"/>
              </a:rPr>
              <a:t>:</a:t>
            </a:r>
          </a:p>
          <a:p>
            <a:r>
              <a:rPr lang="en-US" dirty="0" smtClean="0">
                <a:ea typeface="ＭＳ Ｐゴシック" charset="-128"/>
                <a:cs typeface="ＭＳ Ｐゴシック" charset="-128"/>
              </a:rPr>
              <a:t>Potatoes good source of fiber and potassium</a:t>
            </a:r>
          </a:p>
          <a:p>
            <a:r>
              <a:rPr lang="en-US" dirty="0" smtClean="0">
                <a:ea typeface="ＭＳ Ｐゴシック" charset="-128"/>
                <a:cs typeface="ＭＳ Ｐゴシック" charset="-128"/>
              </a:rPr>
              <a:t>Many schools already prepare </a:t>
            </a:r>
            <a:r>
              <a:rPr lang="en-US" dirty="0" err="1" smtClean="0">
                <a:ea typeface="ＭＳ Ｐゴシック" charset="-128"/>
                <a:cs typeface="ＭＳ Ｐゴシック" charset="-128"/>
              </a:rPr>
              <a:t>french</a:t>
            </a:r>
            <a:r>
              <a:rPr lang="en-US" dirty="0" smtClean="0">
                <a:ea typeface="ＭＳ Ｐゴシック" charset="-128"/>
                <a:cs typeface="ＭＳ Ｐゴシック" charset="-128"/>
              </a:rPr>
              <a:t> fries in healthier way</a:t>
            </a:r>
          </a:p>
          <a:p>
            <a:r>
              <a:rPr lang="en-US" dirty="0" smtClean="0">
                <a:ea typeface="ＭＳ Ｐゴシック" charset="-128"/>
                <a:cs typeface="ＭＳ Ｐゴシック" charset="-128"/>
              </a:rPr>
              <a:t>USDA should not tell schools what to serve but should advise how to prepare food in healthier way</a:t>
            </a: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77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772">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2772">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77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1" grpId="0" build="p"/>
      <p:bldP spid="32772"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6" y="107950"/>
            <a:ext cx="8137525" cy="958850"/>
          </a:xfrm>
        </p:spPr>
        <p:txBody>
          <a:bodyPr/>
          <a:lstStyle/>
          <a:p>
            <a:r>
              <a:rPr lang="en-US" dirty="0" smtClean="0">
                <a:ea typeface="ＭＳ Ｐゴシック" charset="-128"/>
                <a:cs typeface="ＭＳ Ｐゴシック" charset="-128"/>
              </a:rPr>
              <a:t>Use Key Words in Intro</a:t>
            </a:r>
          </a:p>
        </p:txBody>
      </p:sp>
      <p:sp>
        <p:nvSpPr>
          <p:cNvPr id="3" name="Content Placeholder 2"/>
          <p:cNvSpPr>
            <a:spLocks noGrp="1"/>
          </p:cNvSpPr>
          <p:nvPr>
            <p:ph idx="1"/>
          </p:nvPr>
        </p:nvSpPr>
        <p:spPr>
          <a:xfrm>
            <a:off x="457200" y="1371600"/>
            <a:ext cx="8077200" cy="4419600"/>
          </a:xfrm>
        </p:spPr>
        <p:txBody>
          <a:bodyPr/>
          <a:lstStyle/>
          <a:p>
            <a:pPr>
              <a:buFont typeface="Wingdings 2" charset="2"/>
              <a:buNone/>
            </a:pPr>
            <a:r>
              <a:rPr lang="en-US" dirty="0" smtClean="0">
                <a:ea typeface="ＭＳ Ｐゴシック" charset="-128"/>
                <a:cs typeface="ＭＳ Ｐゴシック" charset="-128"/>
              </a:rPr>
              <a:t>    To:  School District’s Nutritionist</a:t>
            </a:r>
          </a:p>
          <a:p>
            <a:pPr>
              <a:buFont typeface="Wingdings 2" charset="2"/>
              <a:buNone/>
            </a:pPr>
            <a:r>
              <a:rPr lang="en-US" dirty="0" smtClean="0">
                <a:ea typeface="ＭＳ Ｐゴシック" charset="-128"/>
                <a:cs typeface="ＭＳ Ｐゴシック" charset="-128"/>
              </a:rPr>
              <a:t>    Subject:  Limiting potato servings</a:t>
            </a:r>
          </a:p>
          <a:p>
            <a:pPr>
              <a:buFont typeface="Wingdings 2" charset="2"/>
              <a:buNone/>
            </a:pPr>
            <a:endParaRPr lang="en-US" dirty="0" smtClean="0">
              <a:ea typeface="ＭＳ Ｐゴシック" charset="-128"/>
              <a:cs typeface="ＭＳ Ｐゴシック" charset="-128"/>
            </a:endParaRPr>
          </a:p>
          <a:p>
            <a:pPr>
              <a:buFont typeface="Wingdings 2" charset="2"/>
              <a:buNone/>
            </a:pPr>
            <a:r>
              <a:rPr lang="en-US" dirty="0" smtClean="0">
                <a:ea typeface="ＭＳ Ｐゴシック" charset="-128"/>
                <a:cs typeface="ＭＳ Ｐゴシック" charset="-128"/>
              </a:rPr>
              <a:t>    I have read the “Hot Potato Issue” article and am writing about your </a:t>
            </a:r>
            <a:r>
              <a:rPr lang="en-US" u="sng" dirty="0" smtClean="0">
                <a:ea typeface="ＭＳ Ｐゴシック" charset="-128"/>
                <a:cs typeface="ＭＳ Ｐゴシック" charset="-128"/>
              </a:rPr>
              <a:t>plan to reduce the number of servings of potatoes with school lunches each week even though schools are “still free to pass the potato</a:t>
            </a:r>
            <a:r>
              <a:rPr lang="en-US" dirty="0" smtClean="0">
                <a:ea typeface="ＭＳ Ｐゴシック" charset="-128"/>
                <a:cs typeface="ＭＳ Ｐゴシック" charset="-128"/>
              </a:rPr>
              <a:t>.”  As a potato lover, I am happy that the U.S. Senate has blocked a USDA proposal to limit potato servings in schools, but I am unhappy with the plan to reduce the number of servings.  </a:t>
            </a:r>
          </a:p>
        </p:txBody>
      </p:sp>
      <p:sp>
        <p:nvSpPr>
          <p:cNvPr id="4" name="Left Arrow 3"/>
          <p:cNvSpPr/>
          <p:nvPr/>
        </p:nvSpPr>
        <p:spPr>
          <a:xfrm rot="1920510">
            <a:off x="5650368" y="5748530"/>
            <a:ext cx="1935013" cy="850848"/>
          </a:xfrm>
          <a:prstGeom prst="left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b="1" dirty="0">
                <a:solidFill>
                  <a:schemeClr val="tx1"/>
                </a:solidFill>
              </a:rPr>
              <a:t>my opinion</a:t>
            </a: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accel="50000" decel="5000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ea typeface="ＭＳ Ｐゴシック" charset="-128"/>
                <a:cs typeface="ＭＳ Ｐゴシック" charset="-128"/>
              </a:rPr>
              <a:t>Complete writing task</a:t>
            </a:r>
          </a:p>
        </p:txBody>
      </p:sp>
      <p:sp>
        <p:nvSpPr>
          <p:cNvPr id="36867" name="Content Placeholder 2"/>
          <p:cNvSpPr>
            <a:spLocks noGrp="1"/>
          </p:cNvSpPr>
          <p:nvPr>
            <p:ph idx="1"/>
          </p:nvPr>
        </p:nvSpPr>
        <p:spPr/>
        <p:txBody>
          <a:bodyPr>
            <a:normAutofit lnSpcReduction="10000"/>
          </a:bodyPr>
          <a:lstStyle/>
          <a:p>
            <a:pPr>
              <a:buFont typeface="Wingdings 2" charset="2"/>
              <a:buNone/>
            </a:pPr>
            <a:r>
              <a:rPr lang="en-US" smtClean="0">
                <a:ea typeface="ＭＳ Ｐゴシック" charset="-128"/>
                <a:cs typeface="ＭＳ Ｐゴシック" charset="-128"/>
              </a:rPr>
              <a:t>    According to the text, potatoes are “a good source of fiber and potassium.”  The text also states “many schools already prepare french fries with less grease and serve potatoes in healthier recipes.”  </a:t>
            </a:r>
          </a:p>
          <a:p>
            <a:pPr>
              <a:buFont typeface="Wingdings 2" charset="2"/>
              <a:buNone/>
            </a:pPr>
            <a:r>
              <a:rPr lang="en-US" smtClean="0">
                <a:ea typeface="ＭＳ Ｐゴシック" charset="-128"/>
                <a:cs typeface="ＭＳ Ｐゴシック" charset="-128"/>
              </a:rPr>
              <a:t>    On the other hand, as I have heard my mother say many times, too much of a good thing can be bad for you.  So my suggestion is that you continue to give us the same number of potato servings with our school lunches. However, to make sure they are healthier, maybe they could be baked instead.</a:t>
            </a:r>
          </a:p>
          <a:p>
            <a:pPr>
              <a:buFont typeface="Wingdings 2" charset="2"/>
              <a:buNone/>
            </a:pPr>
            <a:r>
              <a:rPr lang="en-US" smtClean="0">
                <a:ea typeface="ＭＳ Ｐゴシック" charset="-128"/>
                <a:cs typeface="ＭＳ Ｐゴシック" charset="-128"/>
              </a:rPr>
              <a:t>   </a:t>
            </a:r>
          </a:p>
        </p:txBody>
      </p:sp>
    </p:spTree>
  </p:cSld>
  <p:clrMapOvr>
    <a:masterClrMapping/>
  </p:clrMapOvr>
  <p:transition spd="med">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ea typeface="ＭＳ Ｐゴシック" charset="-128"/>
                <a:cs typeface="ＭＳ Ｐゴシック" charset="-128"/>
              </a:rPr>
              <a:t>Conclusion</a:t>
            </a:r>
          </a:p>
        </p:txBody>
      </p:sp>
      <p:sp>
        <p:nvSpPr>
          <p:cNvPr id="37891" name="Content Placeholder 2"/>
          <p:cNvSpPr>
            <a:spLocks noGrp="1"/>
          </p:cNvSpPr>
          <p:nvPr>
            <p:ph idx="1"/>
          </p:nvPr>
        </p:nvSpPr>
        <p:spPr>
          <a:xfrm>
            <a:off x="549276" y="2209800"/>
            <a:ext cx="8042275" cy="3733800"/>
          </a:xfrm>
        </p:spPr>
        <p:txBody>
          <a:bodyPr/>
          <a:lstStyle/>
          <a:p>
            <a:pPr>
              <a:buFont typeface="Wingdings 2" charset="2"/>
              <a:buNone/>
            </a:pPr>
            <a:r>
              <a:rPr lang="en-US" smtClean="0">
                <a:ea typeface="ＭＳ Ｐゴシック" charset="-128"/>
                <a:cs typeface="ＭＳ Ｐゴシック" charset="-128"/>
              </a:rPr>
              <a:t>    As a student, I appreciate being asked for my opinion about the “hot potato issue.”  From what I have noticed at lunch time, there are many students who are potato lovers. This makes me think that there will be many unhappy students if potatoes are limited. On their behalf, as well as mine, I hope you will consider my suggestion to continue to offer french fries and that they are baked instead of fried.  Thank you.</a:t>
            </a:r>
          </a:p>
        </p:txBody>
      </p:sp>
    </p:spTree>
  </p:cSld>
  <p:clrMapOvr>
    <a:masterClrMapping/>
  </p:clrMapOvr>
  <p:transition spd="med">
    <p:pull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 Rubric – Main Criteria</a:t>
            </a:r>
            <a:endParaRPr lang="en-US" dirty="0"/>
          </a:p>
        </p:txBody>
      </p:sp>
      <p:sp>
        <p:nvSpPr>
          <p:cNvPr id="3" name="Content Placeholder 2"/>
          <p:cNvSpPr>
            <a:spLocks noGrp="1"/>
          </p:cNvSpPr>
          <p:nvPr>
            <p:ph sz="quarter" idx="1"/>
          </p:nvPr>
        </p:nvSpPr>
        <p:spPr/>
        <p:txBody>
          <a:bodyPr/>
          <a:lstStyle/>
          <a:p>
            <a:r>
              <a:rPr lang="en-US" dirty="0" smtClean="0"/>
              <a:t>Establishes/maintains authentic purpose</a:t>
            </a:r>
          </a:p>
          <a:p>
            <a:r>
              <a:rPr lang="en-US" dirty="0" smtClean="0"/>
              <a:t>Addresses an appropriate audience</a:t>
            </a:r>
          </a:p>
          <a:p>
            <a:r>
              <a:rPr lang="en-US" dirty="0" smtClean="0"/>
              <a:t>Establishes/maintains awareness of audience’s needs</a:t>
            </a:r>
          </a:p>
          <a:p>
            <a:r>
              <a:rPr lang="en-US" dirty="0" smtClean="0"/>
              <a:t>Develops ideas</a:t>
            </a:r>
          </a:p>
          <a:p>
            <a:r>
              <a:rPr lang="en-US" dirty="0" smtClean="0"/>
              <a:t>Elaborates with textual evidence; cites appropriately, </a:t>
            </a:r>
            <a:r>
              <a:rPr lang="en-US" dirty="0" err="1" smtClean="0"/>
              <a:t>e.g</a:t>
            </a:r>
            <a:r>
              <a:rPr lang="en-US" dirty="0" smtClean="0"/>
              <a:t>, </a:t>
            </a:r>
            <a:r>
              <a:rPr lang="en-US" i="1" dirty="0" smtClean="0"/>
              <a:t>According to</a:t>
            </a:r>
            <a:r>
              <a:rPr lang="en-US" dirty="0" smtClean="0"/>
              <a:t>. . .; </a:t>
            </a:r>
            <a:r>
              <a:rPr lang="en-US" i="1" dirty="0" smtClean="0"/>
              <a:t>The author stated. . .</a:t>
            </a:r>
            <a:r>
              <a:rPr lang="en-US" dirty="0" smtClean="0"/>
              <a:t>; </a:t>
            </a:r>
            <a:r>
              <a:rPr lang="en-US" i="1" dirty="0" smtClean="0"/>
              <a:t>From the reading, I discovered. . .</a:t>
            </a:r>
            <a:endParaRPr lang="en-US" dirty="0" smtClean="0"/>
          </a:p>
          <a:p>
            <a:r>
              <a:rPr lang="en-US" dirty="0" smtClean="0"/>
              <a:t>Maintains coherence; uses transitions</a:t>
            </a:r>
          </a:p>
          <a:p>
            <a:r>
              <a:rPr lang="en-US" dirty="0" smtClean="0"/>
              <a:t>Uses writing conventions correctly</a:t>
            </a:r>
            <a:endParaRPr lang="en-US" dirty="0"/>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Text Sources</a:t>
            </a:r>
            <a:endParaRPr lang="en-US" dirty="0"/>
          </a:p>
        </p:txBody>
      </p:sp>
      <p:sp>
        <p:nvSpPr>
          <p:cNvPr id="5" name="Content Placeholder 4"/>
          <p:cNvSpPr>
            <a:spLocks noGrp="1"/>
          </p:cNvSpPr>
          <p:nvPr>
            <p:ph sz="quarter" idx="4294967295"/>
          </p:nvPr>
        </p:nvSpPr>
        <p:spPr>
          <a:xfrm>
            <a:off x="762000" y="2116667"/>
            <a:ext cx="7467600" cy="3894666"/>
          </a:xfrm>
        </p:spPr>
        <p:txBody>
          <a:bodyPr>
            <a:normAutofit/>
          </a:bodyPr>
          <a:lstStyle/>
          <a:p>
            <a:r>
              <a:rPr lang="en-US" sz="3200" dirty="0" err="1" smtClean="0"/>
              <a:t>ReadWorks.org</a:t>
            </a:r>
            <a:endParaRPr lang="en-US" sz="3200" dirty="0" smtClean="0"/>
          </a:p>
          <a:p>
            <a:r>
              <a:rPr lang="en-US" sz="3200" dirty="0" smtClean="0"/>
              <a:t>Content area magazines</a:t>
            </a:r>
          </a:p>
          <a:p>
            <a:r>
              <a:rPr lang="en-US" sz="3200" dirty="0" smtClean="0"/>
              <a:t>Time for Kids</a:t>
            </a:r>
          </a:p>
          <a:p>
            <a:r>
              <a:rPr lang="en-US" sz="3200" dirty="0" err="1" smtClean="0"/>
              <a:t>ProCon.org</a:t>
            </a:r>
            <a:endParaRPr lang="en-US" sz="3200" dirty="0" smtClean="0"/>
          </a:p>
          <a:p>
            <a:r>
              <a:rPr lang="en-US" sz="3200" dirty="0" err="1" smtClean="0"/>
              <a:t>WordGeneration.org</a:t>
            </a:r>
            <a:endParaRPr lang="en-US" sz="3200" dirty="0" smtClean="0"/>
          </a:p>
          <a:p>
            <a:r>
              <a:rPr lang="en-US" sz="3200" dirty="0" err="1" smtClean="0"/>
              <a:t>Newsela.org</a:t>
            </a:r>
            <a:endParaRPr lang="en-US" sz="3200" dirty="0" smtClean="0"/>
          </a:p>
          <a:p>
            <a:endParaRPr lang="en-US" sz="3200" dirty="0"/>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3"/>
          <p:cNvSpPr>
            <a:spLocks noGrp="1"/>
          </p:cNvSpPr>
          <p:nvPr>
            <p:ph type="title"/>
          </p:nvPr>
        </p:nvSpPr>
        <p:spPr/>
        <p:txBody>
          <a:bodyPr/>
          <a:lstStyle/>
          <a:p>
            <a:endParaRPr lang="en-US">
              <a:ea typeface="ＭＳ Ｐゴシック" charset="-128"/>
              <a:cs typeface="ＭＳ Ｐゴシック" charset="-128"/>
            </a:endParaRPr>
          </a:p>
        </p:txBody>
      </p:sp>
      <p:sp>
        <p:nvSpPr>
          <p:cNvPr id="40963" name="Content Placeholder 4"/>
          <p:cNvSpPr>
            <a:spLocks noGrp="1"/>
          </p:cNvSpPr>
          <p:nvPr>
            <p:ph idx="1"/>
          </p:nvPr>
        </p:nvSpPr>
        <p:spPr>
          <a:xfrm>
            <a:off x="549276" y="1600200"/>
            <a:ext cx="8042275" cy="4648200"/>
          </a:xfrm>
        </p:spPr>
        <p:txBody>
          <a:bodyPr/>
          <a:lstStyle/>
          <a:p>
            <a:pPr algn="r">
              <a:buFont typeface="Wingdings 2" charset="2"/>
              <a:buNone/>
            </a:pPr>
            <a:r>
              <a:rPr lang="en-US" sz="1800" smtClean="0">
                <a:ea typeface="ＭＳ Ｐゴシック" charset="-128"/>
                <a:cs typeface="ＭＳ Ｐゴシック" charset="-128"/>
              </a:rPr>
              <a:t>Jennifer Bernhard</a:t>
            </a:r>
          </a:p>
          <a:p>
            <a:pPr algn="r">
              <a:buFont typeface="Wingdings 2" charset="2"/>
              <a:buNone/>
            </a:pPr>
            <a:r>
              <a:rPr lang="en-US" sz="1800" smtClean="0">
                <a:ea typeface="ＭＳ Ｐゴシック" charset="-128"/>
                <a:cs typeface="ＭＳ Ｐゴシック" charset="-128"/>
              </a:rPr>
              <a:t>District Literacy Specialist</a:t>
            </a:r>
          </a:p>
          <a:p>
            <a:pPr algn="r">
              <a:buFont typeface="Wingdings 2" charset="2"/>
              <a:buNone/>
            </a:pPr>
            <a:r>
              <a:rPr lang="en-US" sz="1800" smtClean="0">
                <a:ea typeface="ＭＳ Ｐゴシック" charset="-128"/>
                <a:cs typeface="ＭＳ Ｐゴシック" charset="-128"/>
              </a:rPr>
              <a:t>Clark County Schools</a:t>
            </a:r>
          </a:p>
          <a:p>
            <a:pPr algn="r">
              <a:buFont typeface="Wingdings 2" charset="2"/>
              <a:buNone/>
            </a:pPr>
            <a:r>
              <a:rPr lang="en-US" sz="1800" smtClean="0">
                <a:ea typeface="ＭＳ Ｐゴシック" charset="-128"/>
                <a:cs typeface="ＭＳ Ｐゴシック" charset="-128"/>
              </a:rPr>
              <a:t>Winchester, KY 40391</a:t>
            </a:r>
          </a:p>
          <a:p>
            <a:pPr>
              <a:buFont typeface="Wingdings 2" charset="2"/>
              <a:buNone/>
            </a:pPr>
            <a:endParaRPr lang="en-US" smtClean="0">
              <a:ea typeface="ＭＳ Ｐゴシック" charset="-128"/>
              <a:cs typeface="ＭＳ Ｐゴシック" charset="-128"/>
            </a:endParaRPr>
          </a:p>
          <a:p>
            <a:pPr algn="r">
              <a:buFont typeface="Wingdings 2" charset="2"/>
              <a:buNone/>
            </a:pPr>
            <a:r>
              <a:rPr lang="en-US" smtClean="0">
                <a:ea typeface="ＭＳ Ｐゴシック" charset="-128"/>
                <a:cs typeface="ＭＳ Ｐゴシック" charset="-128"/>
                <a:hlinkClick r:id="rId2"/>
              </a:rPr>
              <a:t>Jennifer.bernhard@clark.kyschools.us</a:t>
            </a:r>
            <a:endParaRPr lang="en-US" smtClean="0">
              <a:ea typeface="ＭＳ Ｐゴシック" charset="-128"/>
              <a:cs typeface="ＭＳ Ｐゴシック" charset="-128"/>
            </a:endParaRPr>
          </a:p>
          <a:p>
            <a:pPr algn="r">
              <a:buFont typeface="Wingdings 2" charset="2"/>
              <a:buNone/>
            </a:pPr>
            <a:r>
              <a:rPr lang="en-US" smtClean="0">
                <a:ea typeface="ＭＳ Ｐゴシック" charset="-128"/>
                <a:cs typeface="ＭＳ Ｐゴシック" charset="-128"/>
              </a:rPr>
              <a:t>http://teach.clarkschools.net/jbernhard/literacy_web/</a:t>
            </a:r>
          </a:p>
          <a:p>
            <a:pPr>
              <a:buFont typeface="Wingdings 2" charset="2"/>
              <a:buNone/>
            </a:pPr>
            <a:endParaRPr lang="en-US" smtClean="0">
              <a:ea typeface="ＭＳ Ｐゴシック" charset="-128"/>
              <a:cs typeface="ＭＳ Ｐゴシック" charset="-128"/>
            </a:endParaRPr>
          </a:p>
        </p:txBody>
      </p:sp>
    </p:spTree>
  </p:cSld>
  <p:clrMapOvr>
    <a:masterClrMapping/>
  </p:clrMapOvr>
  <p:transition spd="med">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892829"/>
          </a:xfrm>
        </p:spPr>
        <p:txBody>
          <a:bodyPr>
            <a:normAutofit/>
          </a:bodyPr>
          <a:lstStyle/>
          <a:p>
            <a:r>
              <a:rPr lang="en-US" dirty="0" smtClean="0"/>
              <a:t>Start with the standards:</a:t>
            </a:r>
            <a:br>
              <a:rPr lang="en-US" dirty="0" smtClean="0"/>
            </a:br>
            <a:r>
              <a:rPr lang="en-US" dirty="0" smtClean="0"/>
              <a:t>ELA, History/Social Studies; Science and Technical Subjects 6-12</a:t>
            </a:r>
            <a:endParaRPr lang="en-US" dirty="0"/>
          </a:p>
        </p:txBody>
      </p:sp>
      <p:sp>
        <p:nvSpPr>
          <p:cNvPr id="3" name="Content Placeholder 2"/>
          <p:cNvSpPr>
            <a:spLocks noGrp="1"/>
          </p:cNvSpPr>
          <p:nvPr>
            <p:ph sz="quarter" idx="1"/>
          </p:nvPr>
        </p:nvSpPr>
        <p:spPr>
          <a:xfrm>
            <a:off x="457200" y="2167466"/>
            <a:ext cx="8229600" cy="3382963"/>
          </a:xfrm>
        </p:spPr>
        <p:txBody>
          <a:bodyPr/>
          <a:lstStyle/>
          <a:p>
            <a:r>
              <a:rPr lang="en-US" sz="2800" dirty="0" smtClean="0"/>
              <a:t>Key Ideas and Details</a:t>
            </a:r>
          </a:p>
          <a:p>
            <a:pPr lvl="1"/>
            <a:r>
              <a:rPr lang="en-US" sz="2800" u="sng" dirty="0" smtClean="0"/>
              <a:t>Read closely </a:t>
            </a:r>
            <a:r>
              <a:rPr lang="en-US" sz="2800" dirty="0" smtClean="0"/>
              <a:t>to determine </a:t>
            </a:r>
            <a:r>
              <a:rPr lang="en-US" sz="2800" u="sng" dirty="0" smtClean="0"/>
              <a:t>what the text says explicitly and to make logical inferences </a:t>
            </a:r>
            <a:r>
              <a:rPr lang="en-US" sz="2800" dirty="0" smtClean="0"/>
              <a:t>from it</a:t>
            </a:r>
          </a:p>
          <a:p>
            <a:pPr lvl="1"/>
            <a:r>
              <a:rPr lang="en-US" sz="2800" dirty="0" smtClean="0"/>
              <a:t>Cite </a:t>
            </a:r>
            <a:r>
              <a:rPr lang="en-US" sz="2800" u="sng" dirty="0" smtClean="0"/>
              <a:t>specific textual evidence when writing </a:t>
            </a:r>
            <a:r>
              <a:rPr lang="en-US" sz="2800" dirty="0" smtClean="0"/>
              <a:t>or speaking to </a:t>
            </a:r>
            <a:r>
              <a:rPr lang="en-US" sz="2800" u="sng" dirty="0" smtClean="0"/>
              <a:t>support conclusions drawn from the text</a:t>
            </a:r>
            <a:endParaRPr lang="en-US" sz="2800" u="sng" dirty="0"/>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27874" y="2794000"/>
            <a:ext cx="5708823" cy="4064000"/>
          </a:xfrm>
          <a:prstGeom prst="rect">
            <a:avLst/>
          </a:prstGeom>
        </p:spPr>
      </p:pic>
      <p:sp>
        <p:nvSpPr>
          <p:cNvPr id="6" name="Rounded Rectangular Callout 5"/>
          <p:cNvSpPr/>
          <p:nvPr/>
        </p:nvSpPr>
        <p:spPr>
          <a:xfrm>
            <a:off x="5638800" y="72739"/>
            <a:ext cx="2997200" cy="3623732"/>
          </a:xfrm>
          <a:prstGeom prst="wedgeRoundRectCallout">
            <a:avLst>
              <a:gd name="adj1" fmla="val -72882"/>
              <a:gd name="adj2" fmla="val 61441"/>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dirty="0" smtClean="0">
                <a:solidFill>
                  <a:srgbClr val="000000"/>
                </a:solidFill>
              </a:rPr>
              <a:t>It’s elementary my dear Watson… First find the central ideas of the text and then look for the key details that support them!</a:t>
            </a:r>
            <a:endParaRPr lang="en-US" sz="2400" dirty="0">
              <a:solidFill>
                <a:srgbClr val="000000"/>
              </a:solidFill>
            </a:endParaRPr>
          </a:p>
        </p:txBody>
      </p:sp>
      <p:sp>
        <p:nvSpPr>
          <p:cNvPr id="7" name="Rounded Rectangular Callout 6"/>
          <p:cNvSpPr/>
          <p:nvPr/>
        </p:nvSpPr>
        <p:spPr>
          <a:xfrm rot="20213824">
            <a:off x="240941" y="857535"/>
            <a:ext cx="4775847" cy="1981411"/>
          </a:xfrm>
          <a:prstGeom prst="wedgeRoundRectCallout">
            <a:avLst>
              <a:gd name="adj1" fmla="val -35493"/>
              <a:gd name="adj2" fmla="val 107958"/>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dirty="0" smtClean="0">
                <a:solidFill>
                  <a:schemeClr val="tx1"/>
                </a:solidFill>
              </a:rPr>
              <a:t>Where’s the evidence Sherlock, you know, the textual kind?</a:t>
            </a: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accel="50000" decel="5000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2000" fill="hold"/>
                                        <p:tgtEl>
                                          <p:spTgt spid="7"/>
                                        </p:tgtEl>
                                        <p:attrNameLst>
                                          <p:attrName>ppt_x</p:attrName>
                                        </p:attrNameLst>
                                      </p:cBhvr>
                                      <p:tavLst>
                                        <p:tav tm="0">
                                          <p:val>
                                            <p:strVal val="#ppt_x"/>
                                          </p:val>
                                        </p:tav>
                                        <p:tav tm="100000">
                                          <p:val>
                                            <p:strVal val="#ppt_x"/>
                                          </p:val>
                                        </p:tav>
                                      </p:tavLst>
                                    </p:anim>
                                    <p:anim calcmode="lin" valueType="num">
                                      <p:cBhvr additive="base">
                                        <p:cTn id="8" dur="20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accel="50000" decel="5000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2000" fill="hold"/>
                                        <p:tgtEl>
                                          <p:spTgt spid="6"/>
                                        </p:tgtEl>
                                        <p:attrNameLst>
                                          <p:attrName>ppt_x</p:attrName>
                                        </p:attrNameLst>
                                      </p:cBhvr>
                                      <p:tavLst>
                                        <p:tav tm="0">
                                          <p:val>
                                            <p:strVal val="1+#ppt_w/2"/>
                                          </p:val>
                                        </p:tav>
                                        <p:tav tm="100000">
                                          <p:val>
                                            <p:strVal val="#ppt_x"/>
                                          </p:val>
                                        </p:tav>
                                      </p:tavLst>
                                    </p:anim>
                                    <p:anim calcmode="lin" valueType="num">
                                      <p:cBhvr additive="base">
                                        <p:cTn id="14" dur="20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ctrTitle"/>
          </p:nvPr>
        </p:nvSpPr>
        <p:spPr>
          <a:xfrm>
            <a:off x="2286000" y="2438400"/>
            <a:ext cx="6172200" cy="1894362"/>
          </a:xfrm>
        </p:spPr>
        <p:txBody>
          <a:bodyPr/>
          <a:lstStyle/>
          <a:p>
            <a:r>
              <a:rPr lang="en-US" dirty="0" smtClean="0"/>
              <a:t>Reading Like A Detective</a:t>
            </a:r>
            <a:endParaRPr lang="en-US" dirty="0"/>
          </a:p>
        </p:txBody>
      </p:sp>
      <p:sp>
        <p:nvSpPr>
          <p:cNvPr id="4" name="Subtitle 3"/>
          <p:cNvSpPr>
            <a:spLocks noGrp="1"/>
          </p:cNvSpPr>
          <p:nvPr>
            <p:ph type="subTitle" idx="1"/>
          </p:nvPr>
        </p:nvSpPr>
        <p:spPr/>
        <p:txBody>
          <a:bodyPr>
            <a:normAutofit/>
          </a:bodyPr>
          <a:lstStyle/>
          <a:p>
            <a:r>
              <a:rPr lang="en-US" sz="2400" dirty="0" smtClean="0"/>
              <a:t>Reporting Like A Writer</a:t>
            </a:r>
            <a:endParaRPr lang="en-US" sz="2400" dirty="0"/>
          </a:p>
        </p:txBody>
      </p:sp>
      <p:pic>
        <p:nvPicPr>
          <p:cNvPr id="6" name="Picture 5"/>
          <p:cNvPicPr>
            <a:picLocks noChangeAspect="1"/>
          </p:cNvPicPr>
          <p:nvPr/>
        </p:nvPicPr>
        <p:blipFill>
          <a:blip r:embed="rId2"/>
          <a:stretch>
            <a:fillRect/>
          </a:stretch>
        </p:blipFill>
        <p:spPr>
          <a:xfrm rot="926992">
            <a:off x="4855055" y="635064"/>
            <a:ext cx="2857500" cy="2857500"/>
          </a:xfrm>
          <a:prstGeom prst="rect">
            <a:avLst/>
          </a:prstGeom>
        </p:spPr>
      </p:pic>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3" accel="50000" decel="5000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1+#ppt_w/2"/>
                                          </p:val>
                                        </p:tav>
                                        <p:tav tm="100000">
                                          <p:val>
                                            <p:strVal val="#ppt_x"/>
                                          </p:val>
                                        </p:tav>
                                      </p:tavLst>
                                    </p:anim>
                                    <p:anim calcmode="lin" valueType="num">
                                      <p:cBhvr additive="base">
                                        <p:cTn id="16" dur="5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011333" cy="1143000"/>
          </a:xfrm>
        </p:spPr>
        <p:txBody>
          <a:bodyPr/>
          <a:lstStyle/>
          <a:p>
            <a:r>
              <a:rPr lang="en-US" dirty="0" smtClean="0"/>
              <a:t>Making Good </a:t>
            </a:r>
            <a:br>
              <a:rPr lang="en-US" dirty="0" smtClean="0"/>
            </a:br>
            <a:r>
              <a:rPr lang="en-US" dirty="0" smtClean="0"/>
              <a:t>Decisions </a:t>
            </a:r>
            <a:endParaRPr lang="en-US" dirty="0"/>
          </a:p>
        </p:txBody>
      </p:sp>
      <p:sp>
        <p:nvSpPr>
          <p:cNvPr id="3" name="Content Placeholder 2"/>
          <p:cNvSpPr>
            <a:spLocks noGrp="1"/>
          </p:cNvSpPr>
          <p:nvPr>
            <p:ph sz="quarter" idx="1"/>
          </p:nvPr>
        </p:nvSpPr>
        <p:spPr>
          <a:xfrm>
            <a:off x="457200" y="2116666"/>
            <a:ext cx="7632453" cy="4137332"/>
          </a:xfrm>
        </p:spPr>
        <p:txBody>
          <a:bodyPr>
            <a:normAutofit fontScale="92500" lnSpcReduction="10000"/>
          </a:bodyPr>
          <a:lstStyle/>
          <a:p>
            <a:r>
              <a:rPr lang="en-US" dirty="0" smtClean="0"/>
              <a:t>Step 1:  Find appropriate supplementary texts in your content area</a:t>
            </a:r>
          </a:p>
          <a:p>
            <a:r>
              <a:rPr lang="en-US" dirty="0" smtClean="0"/>
              <a:t>Step 2:  Choose a text that is worthy of </a:t>
            </a:r>
            <a:r>
              <a:rPr lang="en-US" i="1" dirty="0" smtClean="0"/>
              <a:t>“READING LIKE A DETECTIVE,”  </a:t>
            </a:r>
            <a:r>
              <a:rPr lang="en-US" dirty="0" smtClean="0"/>
              <a:t>i.e., would enhance your content</a:t>
            </a:r>
          </a:p>
          <a:p>
            <a:r>
              <a:rPr lang="en-US" dirty="0" smtClean="0"/>
              <a:t>Step 3:  Identify main/central </a:t>
            </a:r>
            <a:r>
              <a:rPr lang="en-US" dirty="0" err="1" smtClean="0"/>
              <a:t>idea(s</a:t>
            </a:r>
            <a:r>
              <a:rPr lang="en-US" dirty="0" smtClean="0"/>
              <a:t>) and supporting evidence, i.e., key details</a:t>
            </a:r>
          </a:p>
          <a:p>
            <a:r>
              <a:rPr lang="en-US" dirty="0" smtClean="0"/>
              <a:t>Step 4:  Bullet supporting evidence to make sure text has sufficient “meat” to include in response</a:t>
            </a:r>
          </a:p>
          <a:p>
            <a:r>
              <a:rPr lang="en-US" dirty="0" smtClean="0"/>
              <a:t>Step 5:  Create appropriate Writing Situation and Writing Directions</a:t>
            </a:r>
          </a:p>
          <a:p>
            <a:r>
              <a:rPr lang="en-US" dirty="0" smtClean="0"/>
              <a:t>Step 6:  Create Scoring Rubric</a:t>
            </a:r>
            <a:endParaRPr lang="en-US" dirty="0"/>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Appropriate Audiences and Writing Purposes  </a:t>
            </a:r>
            <a:endParaRPr lang="en-US" dirty="0"/>
          </a:p>
        </p:txBody>
      </p:sp>
      <p:sp>
        <p:nvSpPr>
          <p:cNvPr id="3" name="Content Placeholder 2"/>
          <p:cNvSpPr>
            <a:spLocks noGrp="1"/>
          </p:cNvSpPr>
          <p:nvPr>
            <p:ph sz="quarter" idx="1"/>
          </p:nvPr>
        </p:nvSpPr>
        <p:spPr/>
        <p:txBody>
          <a:bodyPr>
            <a:normAutofit/>
          </a:bodyPr>
          <a:lstStyle/>
          <a:p>
            <a:r>
              <a:rPr lang="en-US" sz="3200" dirty="0" smtClean="0"/>
              <a:t>Informal audience:</a:t>
            </a:r>
          </a:p>
          <a:p>
            <a:pPr lvl="1"/>
            <a:r>
              <a:rPr lang="en-US" sz="2900" dirty="0" smtClean="0"/>
              <a:t>Peers, friends, relatives</a:t>
            </a:r>
          </a:p>
          <a:p>
            <a:r>
              <a:rPr lang="en-US" sz="3200" dirty="0" smtClean="0"/>
              <a:t>Formal audience:</a:t>
            </a:r>
            <a:endParaRPr lang="en-US" sz="2600" dirty="0" smtClean="0"/>
          </a:p>
          <a:p>
            <a:pPr lvl="1"/>
            <a:r>
              <a:rPr lang="en-US" sz="2900" dirty="0" smtClean="0"/>
              <a:t>Principal, Teachers, City Officials, etc.</a:t>
            </a:r>
          </a:p>
          <a:p>
            <a:r>
              <a:rPr lang="en-US" sz="3200" dirty="0" smtClean="0"/>
              <a:t>Inform; Explain; Describe</a:t>
            </a:r>
          </a:p>
          <a:p>
            <a:r>
              <a:rPr lang="en-US" sz="3200" dirty="0" smtClean="0"/>
              <a:t>Narrate for a purpose of informing, etc.</a:t>
            </a:r>
          </a:p>
          <a:p>
            <a:r>
              <a:rPr lang="en-US" sz="3200" dirty="0" smtClean="0"/>
              <a:t>Give opinion/argue</a:t>
            </a:r>
          </a:p>
          <a:p>
            <a:pPr>
              <a:buNone/>
            </a:pPr>
            <a:endParaRPr lang="en-US" sz="3200" dirty="0" smtClean="0"/>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Document"/>
          <p:cNvSpPr>
            <a:spLocks noEditPoints="1" noChangeArrowheads="1"/>
          </p:cNvSpPr>
          <p:nvPr/>
        </p:nvSpPr>
        <p:spPr bwMode="auto">
          <a:xfrm>
            <a:off x="304803" y="219869"/>
            <a:ext cx="2160588" cy="2303463"/>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99"/>
          </a:solidFill>
          <a:ln w="9525">
            <a:solidFill>
              <a:srgbClr val="000000"/>
            </a:solidFill>
            <a:miter lim="800000"/>
            <a:headEnd/>
            <a:tailEnd/>
          </a:ln>
          <a:effectLst>
            <a:outerShdw blurRad="63500" dist="107763" dir="2700000" algn="ctr" rotWithShape="0">
              <a:srgbClr val="000000">
                <a:alpha val="74998"/>
              </a:srgbClr>
            </a:outerShdw>
          </a:effectLst>
        </p:spPr>
        <p:txBody>
          <a:bodyPr>
            <a:prstTxWarp prst="textNoShape">
              <a:avLst/>
            </a:prstTxWarp>
          </a:bodyPr>
          <a:lstStyle/>
          <a:p>
            <a:pPr algn="ctr">
              <a:defRPr/>
            </a:pPr>
            <a:r>
              <a:rPr lang="en-GB" sz="2800" b="1" dirty="0" smtClean="0">
                <a:latin typeface="Arial" pitchFamily="-112" charset="0"/>
              </a:rPr>
              <a:t>LETTER TO CITY OFFICIAL</a:t>
            </a:r>
            <a:endParaRPr lang="en-GB" sz="2800" b="1" dirty="0">
              <a:latin typeface="Arial" pitchFamily="-112" charset="0"/>
            </a:endParaRPr>
          </a:p>
        </p:txBody>
      </p:sp>
      <p:pic>
        <p:nvPicPr>
          <p:cNvPr id="22531" name="il_fi" descr="http://www.scannermaster.com/v/vspfiles/photos/news/30-aor-letter.jpg"/>
          <p:cNvPicPr>
            <a:picLocks noChangeAspect="1" noChangeArrowheads="1"/>
          </p:cNvPicPr>
          <p:nvPr/>
        </p:nvPicPr>
        <p:blipFill>
          <a:blip r:embed="rId3"/>
          <a:srcRect/>
          <a:stretch>
            <a:fillRect/>
          </a:stretch>
        </p:blipFill>
        <p:spPr bwMode="auto">
          <a:xfrm>
            <a:off x="800689" y="1796974"/>
            <a:ext cx="1942519" cy="2775026"/>
          </a:xfrm>
          <a:prstGeom prst="rect">
            <a:avLst/>
          </a:prstGeom>
          <a:noFill/>
          <a:ln w="9525">
            <a:solidFill>
              <a:schemeClr val="accent1"/>
            </a:solidFill>
            <a:miter lim="800000"/>
            <a:headEnd/>
            <a:tailEnd/>
          </a:ln>
        </p:spPr>
      </p:pic>
      <p:sp>
        <p:nvSpPr>
          <p:cNvPr id="4" name="Document"/>
          <p:cNvSpPr>
            <a:spLocks noEditPoints="1" noChangeArrowheads="1"/>
          </p:cNvSpPr>
          <p:nvPr/>
        </p:nvSpPr>
        <p:spPr bwMode="auto">
          <a:xfrm>
            <a:off x="3581403" y="533406"/>
            <a:ext cx="2160588" cy="2016125"/>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99"/>
          </a:solidFill>
          <a:ln w="9525">
            <a:solidFill>
              <a:srgbClr val="000000"/>
            </a:solidFill>
            <a:miter lim="800000"/>
            <a:headEnd/>
            <a:tailEnd/>
          </a:ln>
          <a:effectLst>
            <a:outerShdw blurRad="63500" dist="107763" dir="2700000" algn="ctr" rotWithShape="0">
              <a:srgbClr val="000000">
                <a:alpha val="74998"/>
              </a:srgbClr>
            </a:outerShdw>
          </a:effectLst>
        </p:spPr>
        <p:txBody>
          <a:bodyPr>
            <a:prstTxWarp prst="textNoShape">
              <a:avLst/>
            </a:prstTxWarp>
          </a:bodyPr>
          <a:lstStyle/>
          <a:p>
            <a:pPr>
              <a:defRPr/>
            </a:pPr>
            <a:r>
              <a:rPr lang="en-GB" sz="2800" b="1" dirty="0">
                <a:latin typeface="Arial" pitchFamily="-112" charset="0"/>
              </a:rPr>
              <a:t>E-MAIL</a:t>
            </a:r>
          </a:p>
        </p:txBody>
      </p:sp>
      <p:pic>
        <p:nvPicPr>
          <p:cNvPr id="22533" name="rg_hi" descr="http://t1.gstatic.com/images?q=tbn:ANd9GcSnuFO8g6Sf-m4W_6JIAmpB_4_o56ZEW5Xkx25bmZnygdroOEow_A">
            <a:hlinkClick r:id="rId4"/>
          </p:cNvPr>
          <p:cNvPicPr>
            <a:picLocks noChangeAspect="1" noChangeArrowheads="1"/>
          </p:cNvPicPr>
          <p:nvPr/>
        </p:nvPicPr>
        <p:blipFill>
          <a:blip r:embed="rId5"/>
          <a:srcRect/>
          <a:stretch>
            <a:fillRect/>
          </a:stretch>
        </p:blipFill>
        <p:spPr bwMode="auto">
          <a:xfrm>
            <a:off x="3276600" y="1371600"/>
            <a:ext cx="2438400" cy="2133600"/>
          </a:xfrm>
          <a:prstGeom prst="rect">
            <a:avLst/>
          </a:prstGeom>
          <a:noFill/>
          <a:ln w="9525">
            <a:noFill/>
            <a:miter lim="800000"/>
            <a:headEnd/>
            <a:tailEnd/>
          </a:ln>
        </p:spPr>
      </p:pic>
      <p:sp>
        <p:nvSpPr>
          <p:cNvPr id="6" name="Document"/>
          <p:cNvSpPr>
            <a:spLocks noEditPoints="1" noChangeArrowheads="1"/>
          </p:cNvSpPr>
          <p:nvPr/>
        </p:nvSpPr>
        <p:spPr bwMode="auto">
          <a:xfrm>
            <a:off x="6172200" y="381000"/>
            <a:ext cx="2133600" cy="198120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99"/>
          </a:solidFill>
          <a:ln w="9525">
            <a:solidFill>
              <a:srgbClr val="000000"/>
            </a:solidFill>
            <a:miter lim="800000"/>
            <a:headEnd/>
            <a:tailEnd/>
          </a:ln>
          <a:effectLst>
            <a:outerShdw blurRad="63500" dist="107763" dir="2700000" algn="ctr" rotWithShape="0">
              <a:srgbClr val="000000">
                <a:alpha val="74998"/>
              </a:srgbClr>
            </a:outerShdw>
          </a:effectLst>
        </p:spPr>
        <p:txBody>
          <a:bodyPr>
            <a:prstTxWarp prst="textNoShape">
              <a:avLst/>
            </a:prstTxWarp>
          </a:bodyPr>
          <a:lstStyle/>
          <a:p>
            <a:pPr algn="ctr">
              <a:defRPr/>
            </a:pPr>
            <a:endParaRPr lang="en-GB" sz="3200" b="1" dirty="0">
              <a:latin typeface="Arial" pitchFamily="-112" charset="0"/>
            </a:endParaRPr>
          </a:p>
          <a:p>
            <a:pPr algn="ctr">
              <a:defRPr/>
            </a:pPr>
            <a:r>
              <a:rPr lang="en-GB" sz="3200" b="1" dirty="0">
                <a:latin typeface="Arial" pitchFamily="-112" charset="0"/>
              </a:rPr>
              <a:t>ARTICLE</a:t>
            </a:r>
          </a:p>
        </p:txBody>
      </p:sp>
      <p:sp>
        <p:nvSpPr>
          <p:cNvPr id="7" name="Document"/>
          <p:cNvSpPr>
            <a:spLocks noEditPoints="1" noChangeArrowheads="1"/>
          </p:cNvSpPr>
          <p:nvPr/>
        </p:nvSpPr>
        <p:spPr bwMode="auto">
          <a:xfrm>
            <a:off x="304800" y="3810006"/>
            <a:ext cx="2743200" cy="2016125"/>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99"/>
          </a:solidFill>
          <a:ln w="9525">
            <a:solidFill>
              <a:srgbClr val="000000"/>
            </a:solidFill>
            <a:miter lim="800000"/>
            <a:headEnd/>
            <a:tailEnd/>
          </a:ln>
          <a:effectLst>
            <a:outerShdw blurRad="63500" dist="107763" dir="2700000" algn="ctr" rotWithShape="0">
              <a:srgbClr val="000000">
                <a:alpha val="74998"/>
              </a:srgbClr>
            </a:outerShdw>
          </a:effectLst>
        </p:spPr>
        <p:txBody>
          <a:bodyPr>
            <a:prstTxWarp prst="textNoShape">
              <a:avLst/>
            </a:prstTxWarp>
          </a:bodyPr>
          <a:lstStyle/>
          <a:p>
            <a:pPr>
              <a:defRPr/>
            </a:pPr>
            <a:r>
              <a:rPr lang="en-GB" sz="2400" b="1" dirty="0" smtClean="0">
                <a:latin typeface="Arial" pitchFamily="-112" charset="0"/>
              </a:rPr>
              <a:t>CLASSROOM BLOG</a:t>
            </a:r>
            <a:endParaRPr lang="en-GB" sz="2400" b="1" dirty="0">
              <a:latin typeface="Arial" pitchFamily="-112" charset="0"/>
            </a:endParaRPr>
          </a:p>
        </p:txBody>
      </p:sp>
      <p:pic>
        <p:nvPicPr>
          <p:cNvPr id="22536" name="il_fi" descr="http://www.idevaffiliateblog.com/wp-content/uploads/2009/08/idevracing-blog.jpg"/>
          <p:cNvPicPr>
            <a:picLocks noChangeAspect="1" noChangeArrowheads="1"/>
          </p:cNvPicPr>
          <p:nvPr/>
        </p:nvPicPr>
        <p:blipFill>
          <a:blip r:embed="rId6"/>
          <a:srcRect/>
          <a:stretch>
            <a:fillRect/>
          </a:stretch>
        </p:blipFill>
        <p:spPr bwMode="auto">
          <a:xfrm>
            <a:off x="1790700" y="4556131"/>
            <a:ext cx="2514600" cy="2073275"/>
          </a:xfrm>
          <a:prstGeom prst="rect">
            <a:avLst/>
          </a:prstGeom>
          <a:noFill/>
          <a:ln w="9525">
            <a:noFill/>
            <a:miter lim="800000"/>
            <a:headEnd/>
            <a:tailEnd/>
          </a:ln>
        </p:spPr>
      </p:pic>
      <p:sp>
        <p:nvSpPr>
          <p:cNvPr id="9" name="Document"/>
          <p:cNvSpPr>
            <a:spLocks noEditPoints="1" noChangeArrowheads="1"/>
          </p:cNvSpPr>
          <p:nvPr/>
        </p:nvSpPr>
        <p:spPr bwMode="auto">
          <a:xfrm>
            <a:off x="4873128" y="4800600"/>
            <a:ext cx="2137281" cy="205740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99"/>
          </a:solidFill>
          <a:ln w="9525">
            <a:solidFill>
              <a:srgbClr val="000000"/>
            </a:solidFill>
            <a:miter lim="800000"/>
            <a:headEnd/>
            <a:tailEnd/>
          </a:ln>
          <a:effectLst>
            <a:outerShdw blurRad="63500" dist="107763" dir="2700000" algn="ctr" rotWithShape="0">
              <a:srgbClr val="000000">
                <a:alpha val="74998"/>
              </a:srgbClr>
            </a:outerShdw>
          </a:effectLst>
        </p:spPr>
        <p:txBody>
          <a:bodyPr>
            <a:prstTxWarp prst="textNoShape">
              <a:avLst/>
            </a:prstTxWarp>
          </a:bodyPr>
          <a:lstStyle/>
          <a:p>
            <a:pPr algn="ctr">
              <a:defRPr/>
            </a:pPr>
            <a:endParaRPr lang="en-GB" sz="2800" b="1" dirty="0" smtClean="0">
              <a:latin typeface="Arial" pitchFamily="-112" charset="0"/>
            </a:endParaRPr>
          </a:p>
          <a:p>
            <a:pPr algn="ctr">
              <a:defRPr/>
            </a:pPr>
            <a:r>
              <a:rPr lang="en-GB" sz="2800" b="1" dirty="0" smtClean="0">
                <a:latin typeface="Arial" pitchFamily="-112" charset="0"/>
              </a:rPr>
              <a:t>LETTER TO NEW STUDENT</a:t>
            </a:r>
            <a:endParaRPr lang="en-GB" sz="2800" b="1" dirty="0">
              <a:latin typeface="Arial" pitchFamily="-112" charset="0"/>
            </a:endParaRPr>
          </a:p>
        </p:txBody>
      </p:sp>
      <p:sp>
        <p:nvSpPr>
          <p:cNvPr id="22538" name="WordArt 2"/>
          <p:cNvSpPr>
            <a:spLocks noChangeArrowheads="1" noChangeShapeType="1" noTextEdit="1"/>
          </p:cNvSpPr>
          <p:nvPr/>
        </p:nvSpPr>
        <p:spPr bwMode="auto">
          <a:xfrm>
            <a:off x="4572000" y="2286001"/>
            <a:ext cx="3579813" cy="1271588"/>
          </a:xfrm>
          <a:prstGeom prst="rect">
            <a:avLst/>
          </a:prstGeom>
        </p:spPr>
        <p:txBody>
          <a:bodyPr wrap="none" fromWordArt="1">
            <a:prstTxWarp prst="textPlain">
              <a:avLst>
                <a:gd name="adj" fmla="val 50000"/>
              </a:avLst>
            </a:prstTxWarp>
          </a:bodyPr>
          <a:lstStyle/>
          <a:p>
            <a:pPr algn="ctr"/>
            <a:r>
              <a:rPr lang="en-US" sz="3600" b="1" u="sng" kern="10" dirty="0" smtClean="0">
                <a:ln w="19050">
                  <a:solidFill>
                    <a:srgbClr val="99CCFF"/>
                  </a:solidFill>
                  <a:round/>
                  <a:headEnd/>
                  <a:tailEnd/>
                </a:ln>
                <a:solidFill>
                  <a:schemeClr val="accent5"/>
                </a:solidFill>
                <a:effectLst>
                  <a:outerShdw blurRad="63500" dist="38099" dir="2700000" algn="ctr" rotWithShape="0">
                    <a:srgbClr val="990000">
                      <a:alpha val="74997"/>
                    </a:srgbClr>
                  </a:outerShdw>
                </a:effectLst>
                <a:latin typeface="Impact"/>
                <a:ea typeface="Impact"/>
                <a:cs typeface="Impact"/>
              </a:rPr>
              <a:t>Forms</a:t>
            </a:r>
            <a:endParaRPr lang="en-US" sz="3600" b="1" u="sng" kern="10" dirty="0">
              <a:ln w="19050">
                <a:solidFill>
                  <a:srgbClr val="99CCFF"/>
                </a:solidFill>
                <a:round/>
                <a:headEnd/>
                <a:tailEnd/>
              </a:ln>
              <a:solidFill>
                <a:schemeClr val="accent5"/>
              </a:solidFill>
              <a:effectLst>
                <a:outerShdw blurRad="63500" dist="38099" dir="2700000" algn="ctr" rotWithShape="0">
                  <a:srgbClr val="990000">
                    <a:alpha val="74997"/>
                  </a:srgbClr>
                </a:outerShdw>
              </a:effectLst>
              <a:latin typeface="Impact"/>
              <a:ea typeface="Impact"/>
              <a:cs typeface="Impact"/>
            </a:endParaRPr>
          </a:p>
        </p:txBody>
      </p:sp>
      <p:sp>
        <p:nvSpPr>
          <p:cNvPr id="12" name="Document"/>
          <p:cNvSpPr>
            <a:spLocks noEditPoints="1" noChangeArrowheads="1"/>
          </p:cNvSpPr>
          <p:nvPr/>
        </p:nvSpPr>
        <p:spPr bwMode="auto">
          <a:xfrm>
            <a:off x="7010400" y="3810000"/>
            <a:ext cx="1600200" cy="281940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99"/>
          </a:solidFill>
          <a:ln w="9525">
            <a:solidFill>
              <a:srgbClr val="000000"/>
            </a:solidFill>
            <a:miter lim="800000"/>
            <a:headEnd/>
            <a:tailEnd/>
          </a:ln>
          <a:effectLst>
            <a:outerShdw blurRad="63500" dist="107763" dir="2700000" algn="ctr" rotWithShape="0">
              <a:srgbClr val="000000">
                <a:alpha val="74998"/>
              </a:srgbClr>
            </a:outerShdw>
          </a:effectLst>
        </p:spPr>
        <p:txBody>
          <a:bodyPr vert="vert" anchor="ctr">
            <a:prstTxWarp prst="textNoShape">
              <a:avLst/>
            </a:prstTxWarp>
          </a:bodyPr>
          <a:lstStyle/>
          <a:p>
            <a:pPr algn="ctr">
              <a:defRPr/>
            </a:pPr>
            <a:r>
              <a:rPr lang="en-GB" sz="2800" b="1" dirty="0" smtClean="0">
                <a:latin typeface="Arial" pitchFamily="-112" charset="0"/>
              </a:rPr>
              <a:t>LOCAL NEWS STATION BLOG</a:t>
            </a:r>
            <a:endParaRPr lang="en-GB" sz="2800" b="1" dirty="0">
              <a:latin typeface="Arial" pitchFamily="-112" charset="0"/>
            </a:endParaRPr>
          </a:p>
        </p:txBody>
      </p:sp>
      <p:sp>
        <p:nvSpPr>
          <p:cNvPr id="13" name="Document"/>
          <p:cNvSpPr>
            <a:spLocks noEditPoints="1" noChangeArrowheads="1"/>
          </p:cNvSpPr>
          <p:nvPr/>
        </p:nvSpPr>
        <p:spPr bwMode="auto">
          <a:xfrm>
            <a:off x="3942512" y="3733800"/>
            <a:ext cx="1981200" cy="152400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99"/>
          </a:solidFill>
          <a:ln w="9525">
            <a:solidFill>
              <a:srgbClr val="000000"/>
            </a:solidFill>
            <a:miter lim="800000"/>
            <a:headEnd/>
            <a:tailEnd/>
          </a:ln>
          <a:effectLst>
            <a:outerShdw blurRad="63500" dist="107763" dir="2700000" algn="ctr" rotWithShape="0">
              <a:srgbClr val="000000">
                <a:alpha val="74998"/>
              </a:srgbClr>
            </a:outerShdw>
          </a:effectLst>
        </p:spPr>
        <p:txBody>
          <a:bodyPr>
            <a:prstTxWarp prst="textNoShape">
              <a:avLst/>
            </a:prstTxWarp>
          </a:bodyPr>
          <a:lstStyle/>
          <a:p>
            <a:pPr algn="ctr">
              <a:defRPr/>
            </a:pPr>
            <a:r>
              <a:rPr lang="en-GB" sz="2800" b="1" dirty="0" smtClean="0">
                <a:latin typeface="Arial" pitchFamily="-112" charset="0"/>
              </a:rPr>
              <a:t>LETTER TO EDITOR</a:t>
            </a:r>
          </a:p>
          <a:p>
            <a:pPr algn="ctr">
              <a:defRPr/>
            </a:pPr>
            <a:endParaRPr lang="en-GB" sz="2800" b="1" dirty="0">
              <a:latin typeface="Arial" pitchFamily="-112" charset="0"/>
            </a:endParaRP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5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53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1" nodeType="clickEffect">
                                  <p:stCondLst>
                                    <p:cond delay="0"/>
                                  </p:stCondLst>
                                  <p:childTnLst>
                                    <p:set>
                                      <p:cBhvr>
                                        <p:cTn id="5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P spid="7" grpId="0" animBg="1"/>
      <p:bldP spid="9" grpId="0" animBg="1"/>
      <p:bldP spid="9" grpId="1" animBg="1"/>
      <p:bldP spid="22538" grpId="0"/>
      <p:bldP spid="12" grpId="0" animBg="1"/>
      <p:bldP spid="13" grpId="0" animBg="1"/>
      <p:bldP spid="13" grpId="1" animBg="1"/>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0" y="3124206"/>
            <a:ext cx="6172200" cy="1312333"/>
          </a:xfrm>
        </p:spPr>
        <p:txBody>
          <a:bodyPr>
            <a:normAutofit/>
          </a:bodyPr>
          <a:lstStyle/>
          <a:p>
            <a:r>
              <a:rPr lang="en-US" sz="3600" dirty="0" smtClean="0"/>
              <a:t>U-F-A-P IT!</a:t>
            </a:r>
            <a:endParaRPr lang="en-US" sz="3600" dirty="0"/>
          </a:p>
        </p:txBody>
      </p:sp>
      <p:sp>
        <p:nvSpPr>
          <p:cNvPr id="5" name="Subtitle 4"/>
          <p:cNvSpPr>
            <a:spLocks noGrp="1"/>
          </p:cNvSpPr>
          <p:nvPr>
            <p:ph type="subTitle" idx="1"/>
          </p:nvPr>
        </p:nvSpPr>
        <p:spPr/>
        <p:txBody>
          <a:bodyPr/>
          <a:lstStyle/>
          <a:p>
            <a:r>
              <a:rPr lang="en-US" dirty="0" smtClean="0"/>
              <a:t>SCHOOL-WIDE APPROACH </a:t>
            </a:r>
          </a:p>
          <a:p>
            <a:r>
              <a:rPr lang="en-US" dirty="0" smtClean="0"/>
              <a:t>to prompted writing</a:t>
            </a:r>
            <a:endParaRPr lang="en-US" dirty="0"/>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077200" cy="5181600"/>
          </a:xfrm>
        </p:spPr>
        <p:txBody>
          <a:bodyPr>
            <a:normAutofit lnSpcReduction="10000"/>
          </a:bodyPr>
          <a:lstStyle/>
          <a:p>
            <a:pPr>
              <a:buFont typeface="Wingdings 2" charset="2"/>
              <a:buNone/>
            </a:pPr>
            <a:r>
              <a:rPr lang="en-US" b="1" dirty="0" smtClean="0">
                <a:ea typeface="ＭＳ Ｐゴシック" charset="-128"/>
                <a:cs typeface="ＭＳ Ｐゴシック" charset="-128"/>
              </a:rPr>
              <a:t>WRITING SITUATION:  </a:t>
            </a:r>
            <a:r>
              <a:rPr lang="en-US" dirty="0" smtClean="0">
                <a:ea typeface="ＭＳ Ｐゴシック" charset="-128"/>
                <a:cs typeface="ＭＳ Ｐゴシック" charset="-128"/>
              </a:rPr>
              <a:t>Even though schools are “still free to pass the potato,” your School District’s Nutritionist is planning to reduce the number of servings of potatoes with school lunches each week.  Before she does so, however, she would like to know your opinion about the “Hot Potato Issue.”</a:t>
            </a:r>
          </a:p>
          <a:p>
            <a:pPr>
              <a:buFont typeface="Wingdings 2" charset="2"/>
              <a:buNone/>
            </a:pPr>
            <a:endParaRPr lang="en-US" dirty="0" smtClean="0">
              <a:ea typeface="ＭＳ Ｐゴシック" charset="-128"/>
              <a:cs typeface="ＭＳ Ｐゴシック" charset="-128"/>
            </a:endParaRPr>
          </a:p>
          <a:p>
            <a:pPr>
              <a:buFont typeface="Wingdings 2" charset="2"/>
              <a:buNone/>
            </a:pPr>
            <a:r>
              <a:rPr lang="en-US" b="1" dirty="0" smtClean="0">
                <a:ea typeface="ＭＳ Ｐゴシック" charset="-128"/>
                <a:cs typeface="ＭＳ Ｐゴシック" charset="-128"/>
              </a:rPr>
              <a:t>WRITING DIRECTIONS:  </a:t>
            </a:r>
            <a:r>
              <a:rPr lang="en-US" dirty="0" smtClean="0">
                <a:ea typeface="ＭＳ Ｐゴシック" charset="-128"/>
                <a:cs typeface="ＭＳ Ｐゴシック" charset="-128"/>
              </a:rPr>
              <a:t>After reading the article and thinking about your own food preferences, decide what you think about limiting potato servings in schools and write an email to your School District’s Nutritionist to explain your opinion.  Be sure to use textual evidence from the article to support your opinion.</a:t>
            </a:r>
          </a:p>
          <a:p>
            <a:pPr>
              <a:buFont typeface="Wingdings 2" charset="2"/>
              <a:buNone/>
            </a:pPr>
            <a:endParaRPr lang="en-US" dirty="0" smtClean="0">
              <a:ea typeface="ＭＳ Ｐゴシック" charset="-128"/>
              <a:cs typeface="ＭＳ Ｐゴシック" charset="-128"/>
            </a:endParaRPr>
          </a:p>
        </p:txBody>
      </p:sp>
      <p:sp>
        <p:nvSpPr>
          <p:cNvPr id="4" name="TextBox 3"/>
          <p:cNvSpPr txBox="1"/>
          <p:nvPr/>
        </p:nvSpPr>
        <p:spPr>
          <a:xfrm>
            <a:off x="1143000" y="228601"/>
            <a:ext cx="7010400" cy="523220"/>
          </a:xfrm>
          <a:prstGeom prst="rect">
            <a:avLst/>
          </a:prstGeom>
          <a:noFill/>
        </p:spPr>
        <p:txBody>
          <a:bodyPr wrap="square" rtlCol="0">
            <a:spAutoFit/>
          </a:bodyPr>
          <a:lstStyle/>
          <a:p>
            <a:r>
              <a:rPr lang="en-US" sz="2800" dirty="0" smtClean="0"/>
              <a:t>“Hot Potato Issue” – </a:t>
            </a:r>
            <a:r>
              <a:rPr lang="en-US" sz="2800" i="1" dirty="0" smtClean="0"/>
              <a:t>Time Life For Kids</a:t>
            </a:r>
            <a:endParaRPr lang="en-US" sz="2800" i="1" dirty="0"/>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Oriel.thmx</Template>
  <TotalTime>4537</TotalTime>
  <Words>1087</Words>
  <Application>Microsoft Macintosh PowerPoint</Application>
  <PresentationFormat>On-screen Show (4:3)</PresentationFormat>
  <Paragraphs>96</Paragraphs>
  <Slides>18</Slides>
  <Notes>1</Notes>
  <HiddenSlides>0</HiddenSlides>
  <MMClips>0</MMClips>
  <ScaleCrop>false</ScaleCrop>
  <HeadingPairs>
    <vt:vector size="4" baseType="variant">
      <vt:variant>
        <vt:lpstr>Design Template</vt:lpstr>
      </vt:variant>
      <vt:variant>
        <vt:i4>1</vt:i4>
      </vt:variant>
      <vt:variant>
        <vt:lpstr>Slide Titles</vt:lpstr>
      </vt:variant>
      <vt:variant>
        <vt:i4>18</vt:i4>
      </vt:variant>
    </vt:vector>
  </HeadingPairs>
  <TitlesOfParts>
    <vt:vector size="19" baseType="lpstr">
      <vt:lpstr>Oriel</vt:lpstr>
      <vt:lpstr>Writing to Passage Based Prompts Across Content Areas</vt:lpstr>
      <vt:lpstr>Start with the standards: ELA, History/Social Studies; Science and Technical Subjects 6-12</vt:lpstr>
      <vt:lpstr>Slide 3</vt:lpstr>
      <vt:lpstr>Reading Like A Detective</vt:lpstr>
      <vt:lpstr>Making Good  Decisions </vt:lpstr>
      <vt:lpstr>Appropriate Audiences and Writing Purposes  </vt:lpstr>
      <vt:lpstr>Slide 7</vt:lpstr>
      <vt:lpstr>U-F-A-P IT!</vt:lpstr>
      <vt:lpstr>Slide 9</vt:lpstr>
      <vt:lpstr>U-F-A-P IT!</vt:lpstr>
      <vt:lpstr>Slide 11</vt:lpstr>
      <vt:lpstr>Identifying main ideas and Textual Evidence</vt:lpstr>
      <vt:lpstr>Use Key Words in Intro</vt:lpstr>
      <vt:lpstr>Complete writing task</vt:lpstr>
      <vt:lpstr>Conclusion</vt:lpstr>
      <vt:lpstr>Scoring Rubric – Main Criteria</vt:lpstr>
      <vt:lpstr>Text Sources</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 Bernhard</dc:creator>
  <cp:lastModifiedBy>J Bernhard</cp:lastModifiedBy>
  <cp:revision>43</cp:revision>
  <cp:lastPrinted>2014-11-07T14:54:53Z</cp:lastPrinted>
  <dcterms:created xsi:type="dcterms:W3CDTF">2014-11-07T14:46:08Z</dcterms:created>
  <dcterms:modified xsi:type="dcterms:W3CDTF">2014-11-07T15:05:35Z</dcterms:modified>
</cp:coreProperties>
</file>